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50"/>
  </p:notesMasterIdLst>
  <p:sldIdLst>
    <p:sldId id="256" r:id="rId2"/>
    <p:sldId id="312" r:id="rId3"/>
    <p:sldId id="304" r:id="rId4"/>
    <p:sldId id="302" r:id="rId5"/>
    <p:sldId id="371" r:id="rId6"/>
    <p:sldId id="372" r:id="rId7"/>
    <p:sldId id="352" r:id="rId8"/>
    <p:sldId id="373" r:id="rId9"/>
    <p:sldId id="359" r:id="rId10"/>
    <p:sldId id="303" r:id="rId11"/>
    <p:sldId id="307" r:id="rId12"/>
    <p:sldId id="376" r:id="rId13"/>
    <p:sldId id="378" r:id="rId14"/>
    <p:sldId id="379" r:id="rId15"/>
    <p:sldId id="380" r:id="rId16"/>
    <p:sldId id="355" r:id="rId17"/>
    <p:sldId id="381" r:id="rId18"/>
    <p:sldId id="382" r:id="rId19"/>
    <p:sldId id="383" r:id="rId20"/>
    <p:sldId id="356" r:id="rId21"/>
    <p:sldId id="341" r:id="rId22"/>
    <p:sldId id="328" r:id="rId23"/>
    <p:sldId id="329" r:id="rId24"/>
    <p:sldId id="330" r:id="rId25"/>
    <p:sldId id="335" r:id="rId26"/>
    <p:sldId id="314" r:id="rId27"/>
    <p:sldId id="305" r:id="rId28"/>
    <p:sldId id="369" r:id="rId29"/>
    <p:sldId id="311" r:id="rId30"/>
    <p:sldId id="310" r:id="rId31"/>
    <p:sldId id="319" r:id="rId32"/>
    <p:sldId id="315" r:id="rId33"/>
    <p:sldId id="337" r:id="rId34"/>
    <p:sldId id="324" r:id="rId35"/>
    <p:sldId id="346" r:id="rId36"/>
    <p:sldId id="316" r:id="rId37"/>
    <p:sldId id="342" r:id="rId38"/>
    <p:sldId id="384" r:id="rId39"/>
    <p:sldId id="366" r:id="rId40"/>
    <p:sldId id="351" r:id="rId41"/>
    <p:sldId id="354" r:id="rId42"/>
    <p:sldId id="317" r:id="rId43"/>
    <p:sldId id="347" r:id="rId44"/>
    <p:sldId id="344" r:id="rId45"/>
    <p:sldId id="363" r:id="rId46"/>
    <p:sldId id="375" r:id="rId47"/>
    <p:sldId id="318" r:id="rId48"/>
    <p:sldId id="367"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0000"/>
    <a:srgbClr val="FFFC00"/>
    <a:srgbClr val="FF9300"/>
    <a:srgbClr val="FF2F92"/>
    <a:srgbClr val="8EFA00"/>
    <a:srgbClr val="FFFF00"/>
    <a:srgbClr val="008F00"/>
    <a:srgbClr val="94110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3D8E0-2505-45BF-AD6B-A8BCAFFB98C3}" v="7" dt="2024-03-11T19:13:46.920"/>
  </p1510:revLst>
</p1510:revInfo>
</file>

<file path=ppt/tableStyles.xml><?xml version="1.0" encoding="utf-8"?>
<a:tblStyleLst xmlns:a="http://schemas.openxmlformats.org/drawingml/2006/main" def="{E0FB75BC-9883-4D77-A972-F5EA0459752C}">
  <a:tblStyle styleId="{E0FB75BC-9883-4D77-A972-F5EA04597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2"/>
    <p:restoredTop sz="75374" autoAdjust="0"/>
  </p:normalViewPr>
  <p:slideViewPr>
    <p:cSldViewPr snapToGrid="0">
      <p:cViewPr varScale="1">
        <p:scale>
          <a:sx n="126" d="100"/>
          <a:sy n="126" d="100"/>
        </p:scale>
        <p:origin x="2016" y="192"/>
      </p:cViewPr>
      <p:guideLst>
        <p:guide orient="horz" pos="1620"/>
        <p:guide pos="2880"/>
      </p:guideLst>
    </p:cSldViewPr>
  </p:slideViewPr>
  <p:outlineViewPr>
    <p:cViewPr>
      <p:scale>
        <a:sx n="33" d="100"/>
        <a:sy n="33" d="100"/>
      </p:scale>
      <p:origin x="0" y="-26608"/>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Montano" userId="8be4c316-e5ab-4a5e-a927-d0ac60c0c321" providerId="ADAL" clId="{8AD3D8E0-2505-45BF-AD6B-A8BCAFFB98C3}"/>
    <pc:docChg chg="undo redo custSel addSld delSld modSld sldOrd">
      <pc:chgData name="Antonio Montano" userId="8be4c316-e5ab-4a5e-a927-d0ac60c0c321" providerId="ADAL" clId="{8AD3D8E0-2505-45BF-AD6B-A8BCAFFB98C3}" dt="2024-03-11T19:13:46.920" v="352"/>
      <pc:docMkLst>
        <pc:docMk/>
      </pc:docMkLst>
      <pc:sldChg chg="add">
        <pc:chgData name="Antonio Montano" userId="8be4c316-e5ab-4a5e-a927-d0ac60c0c321" providerId="ADAL" clId="{8AD3D8E0-2505-45BF-AD6B-A8BCAFFB98C3}" dt="2024-03-11T19:13:46.920" v="352"/>
        <pc:sldMkLst>
          <pc:docMk/>
          <pc:sldMk cId="2710026835" sldId="303"/>
        </pc:sldMkLst>
      </pc:sldChg>
      <pc:sldChg chg="del">
        <pc:chgData name="Antonio Montano" userId="8be4c316-e5ab-4a5e-a927-d0ac60c0c321" providerId="ADAL" clId="{8AD3D8E0-2505-45BF-AD6B-A8BCAFFB98C3}" dt="2024-03-11T19:13:36.221" v="351" actId="2696"/>
        <pc:sldMkLst>
          <pc:docMk/>
          <pc:sldMk cId="4154537912" sldId="303"/>
        </pc:sldMkLst>
      </pc:sldChg>
      <pc:sldChg chg="del">
        <pc:chgData name="Antonio Montano" userId="8be4c316-e5ab-4a5e-a927-d0ac60c0c321" providerId="ADAL" clId="{8AD3D8E0-2505-45BF-AD6B-A8BCAFFB98C3}" dt="2024-03-11T19:13:36.221" v="351" actId="2696"/>
        <pc:sldMkLst>
          <pc:docMk/>
          <pc:sldMk cId="1485147338" sldId="305"/>
        </pc:sldMkLst>
      </pc:sldChg>
      <pc:sldChg chg="add">
        <pc:chgData name="Antonio Montano" userId="8be4c316-e5ab-4a5e-a927-d0ac60c0c321" providerId="ADAL" clId="{8AD3D8E0-2505-45BF-AD6B-A8BCAFFB98C3}" dt="2024-03-11T19:13:46.920" v="352"/>
        <pc:sldMkLst>
          <pc:docMk/>
          <pc:sldMk cId="2181732768" sldId="305"/>
        </pc:sldMkLst>
      </pc:sldChg>
      <pc:sldChg chg="add">
        <pc:chgData name="Antonio Montano" userId="8be4c316-e5ab-4a5e-a927-d0ac60c0c321" providerId="ADAL" clId="{8AD3D8E0-2505-45BF-AD6B-A8BCAFFB98C3}" dt="2024-03-11T19:13:46.920" v="352"/>
        <pc:sldMkLst>
          <pc:docMk/>
          <pc:sldMk cId="940962589" sldId="307"/>
        </pc:sldMkLst>
      </pc:sldChg>
      <pc:sldChg chg="del">
        <pc:chgData name="Antonio Montano" userId="8be4c316-e5ab-4a5e-a927-d0ac60c0c321" providerId="ADAL" clId="{8AD3D8E0-2505-45BF-AD6B-A8BCAFFB98C3}" dt="2024-03-11T19:13:36.221" v="351" actId="2696"/>
        <pc:sldMkLst>
          <pc:docMk/>
          <pc:sldMk cId="1188197752" sldId="307"/>
        </pc:sldMkLst>
      </pc:sldChg>
      <pc:sldChg chg="add">
        <pc:chgData name="Antonio Montano" userId="8be4c316-e5ab-4a5e-a927-d0ac60c0c321" providerId="ADAL" clId="{8AD3D8E0-2505-45BF-AD6B-A8BCAFFB98C3}" dt="2024-03-11T19:13:46.920" v="352"/>
        <pc:sldMkLst>
          <pc:docMk/>
          <pc:sldMk cId="122591419" sldId="310"/>
        </pc:sldMkLst>
      </pc:sldChg>
      <pc:sldChg chg="del">
        <pc:chgData name="Antonio Montano" userId="8be4c316-e5ab-4a5e-a927-d0ac60c0c321" providerId="ADAL" clId="{8AD3D8E0-2505-45BF-AD6B-A8BCAFFB98C3}" dt="2024-03-11T19:13:36.221" v="351" actId="2696"/>
        <pc:sldMkLst>
          <pc:docMk/>
          <pc:sldMk cId="849904025" sldId="310"/>
        </pc:sldMkLst>
      </pc:sldChg>
      <pc:sldChg chg="del">
        <pc:chgData name="Antonio Montano" userId="8be4c316-e5ab-4a5e-a927-d0ac60c0c321" providerId="ADAL" clId="{8AD3D8E0-2505-45BF-AD6B-A8BCAFFB98C3}" dt="2024-03-11T19:13:36.221" v="351" actId="2696"/>
        <pc:sldMkLst>
          <pc:docMk/>
          <pc:sldMk cId="1005192020" sldId="311"/>
        </pc:sldMkLst>
      </pc:sldChg>
      <pc:sldChg chg="add">
        <pc:chgData name="Antonio Montano" userId="8be4c316-e5ab-4a5e-a927-d0ac60c0c321" providerId="ADAL" clId="{8AD3D8E0-2505-45BF-AD6B-A8BCAFFB98C3}" dt="2024-03-11T19:13:46.920" v="352"/>
        <pc:sldMkLst>
          <pc:docMk/>
          <pc:sldMk cId="1889750071" sldId="311"/>
        </pc:sldMkLst>
      </pc:sldChg>
      <pc:sldChg chg="del">
        <pc:chgData name="Antonio Montano" userId="8be4c316-e5ab-4a5e-a927-d0ac60c0c321" providerId="ADAL" clId="{8AD3D8E0-2505-45BF-AD6B-A8BCAFFB98C3}" dt="2024-03-11T19:13:36.221" v="351" actId="2696"/>
        <pc:sldMkLst>
          <pc:docMk/>
          <pc:sldMk cId="3281094150" sldId="314"/>
        </pc:sldMkLst>
      </pc:sldChg>
      <pc:sldChg chg="add">
        <pc:chgData name="Antonio Montano" userId="8be4c316-e5ab-4a5e-a927-d0ac60c0c321" providerId="ADAL" clId="{8AD3D8E0-2505-45BF-AD6B-A8BCAFFB98C3}" dt="2024-03-11T19:13:46.920" v="352"/>
        <pc:sldMkLst>
          <pc:docMk/>
          <pc:sldMk cId="3864891962" sldId="314"/>
        </pc:sldMkLst>
      </pc:sldChg>
      <pc:sldChg chg="del">
        <pc:chgData name="Antonio Montano" userId="8be4c316-e5ab-4a5e-a927-d0ac60c0c321" providerId="ADAL" clId="{8AD3D8E0-2505-45BF-AD6B-A8BCAFFB98C3}" dt="2024-03-11T18:53:42.868" v="148" actId="2696"/>
        <pc:sldMkLst>
          <pc:docMk/>
          <pc:sldMk cId="1700648742" sldId="319"/>
        </pc:sldMkLst>
      </pc:sldChg>
      <pc:sldChg chg="add">
        <pc:chgData name="Antonio Montano" userId="8be4c316-e5ab-4a5e-a927-d0ac60c0c321" providerId="ADAL" clId="{8AD3D8E0-2505-45BF-AD6B-A8BCAFFB98C3}" dt="2024-03-11T18:53:53.166" v="149"/>
        <pc:sldMkLst>
          <pc:docMk/>
          <pc:sldMk cId="3433666650" sldId="319"/>
        </pc:sldMkLst>
      </pc:sldChg>
      <pc:sldChg chg="add">
        <pc:chgData name="Antonio Montano" userId="8be4c316-e5ab-4a5e-a927-d0ac60c0c321" providerId="ADAL" clId="{8AD3D8E0-2505-45BF-AD6B-A8BCAFFB98C3}" dt="2024-03-11T19:13:46.920" v="352"/>
        <pc:sldMkLst>
          <pc:docMk/>
          <pc:sldMk cId="1083017350" sldId="329"/>
        </pc:sldMkLst>
      </pc:sldChg>
      <pc:sldChg chg="del">
        <pc:chgData name="Antonio Montano" userId="8be4c316-e5ab-4a5e-a927-d0ac60c0c321" providerId="ADAL" clId="{8AD3D8E0-2505-45BF-AD6B-A8BCAFFB98C3}" dt="2024-03-11T19:13:36.221" v="351" actId="2696"/>
        <pc:sldMkLst>
          <pc:docMk/>
          <pc:sldMk cId="2186416650" sldId="329"/>
        </pc:sldMkLst>
      </pc:sldChg>
      <pc:sldChg chg="add">
        <pc:chgData name="Antonio Montano" userId="8be4c316-e5ab-4a5e-a927-d0ac60c0c321" providerId="ADAL" clId="{8AD3D8E0-2505-45BF-AD6B-A8BCAFFB98C3}" dt="2024-03-11T19:13:46.920" v="352"/>
        <pc:sldMkLst>
          <pc:docMk/>
          <pc:sldMk cId="515459671" sldId="330"/>
        </pc:sldMkLst>
      </pc:sldChg>
      <pc:sldChg chg="del">
        <pc:chgData name="Antonio Montano" userId="8be4c316-e5ab-4a5e-a927-d0ac60c0c321" providerId="ADAL" clId="{8AD3D8E0-2505-45BF-AD6B-A8BCAFFB98C3}" dt="2024-03-11T19:13:36.221" v="351" actId="2696"/>
        <pc:sldMkLst>
          <pc:docMk/>
          <pc:sldMk cId="1094718858" sldId="330"/>
        </pc:sldMkLst>
      </pc:sldChg>
      <pc:sldChg chg="add">
        <pc:chgData name="Antonio Montano" userId="8be4c316-e5ab-4a5e-a927-d0ac60c0c321" providerId="ADAL" clId="{8AD3D8E0-2505-45BF-AD6B-A8BCAFFB98C3}" dt="2024-03-11T19:13:46.920" v="352"/>
        <pc:sldMkLst>
          <pc:docMk/>
          <pc:sldMk cId="1790916432" sldId="335"/>
        </pc:sldMkLst>
      </pc:sldChg>
      <pc:sldChg chg="del">
        <pc:chgData name="Antonio Montano" userId="8be4c316-e5ab-4a5e-a927-d0ac60c0c321" providerId="ADAL" clId="{8AD3D8E0-2505-45BF-AD6B-A8BCAFFB98C3}" dt="2024-03-11T19:13:36.221" v="351" actId="2696"/>
        <pc:sldMkLst>
          <pc:docMk/>
          <pc:sldMk cId="2246664742" sldId="335"/>
        </pc:sldMkLst>
      </pc:sldChg>
      <pc:sldChg chg="addSp modSp mod ord modAnim">
        <pc:chgData name="Antonio Montano" userId="8be4c316-e5ab-4a5e-a927-d0ac60c0c321" providerId="ADAL" clId="{8AD3D8E0-2505-45BF-AD6B-A8BCAFFB98C3}" dt="2024-03-11T19:09:03.756" v="347"/>
        <pc:sldMkLst>
          <pc:docMk/>
          <pc:sldMk cId="1384902416" sldId="341"/>
        </pc:sldMkLst>
        <pc:cxnChg chg="add mod">
          <ac:chgData name="Antonio Montano" userId="8be4c316-e5ab-4a5e-a927-d0ac60c0c321" providerId="ADAL" clId="{8AD3D8E0-2505-45BF-AD6B-A8BCAFFB98C3}" dt="2024-03-11T17:39:43.881" v="25" actId="14100"/>
          <ac:cxnSpMkLst>
            <pc:docMk/>
            <pc:sldMk cId="1384902416" sldId="341"/>
            <ac:cxnSpMk id="14" creationId="{3E0F4B86-4D3F-9FA8-15BD-6AD79EAF854A}"/>
          </ac:cxnSpMkLst>
        </pc:cxnChg>
      </pc:sldChg>
      <pc:sldChg chg="modNotesTx">
        <pc:chgData name="Antonio Montano" userId="8be4c316-e5ab-4a5e-a927-d0ac60c0c321" providerId="ADAL" clId="{8AD3D8E0-2505-45BF-AD6B-A8BCAFFB98C3}" dt="2024-03-11T17:42:07.805" v="94" actId="20577"/>
        <pc:sldMkLst>
          <pc:docMk/>
          <pc:sldMk cId="2798251631" sldId="352"/>
        </pc:sldMkLst>
      </pc:sldChg>
      <pc:sldChg chg="add">
        <pc:chgData name="Antonio Montano" userId="8be4c316-e5ab-4a5e-a927-d0ac60c0c321" providerId="ADAL" clId="{8AD3D8E0-2505-45BF-AD6B-A8BCAFFB98C3}" dt="2024-03-11T19:13:46.920" v="352"/>
        <pc:sldMkLst>
          <pc:docMk/>
          <pc:sldMk cId="2999371223" sldId="369"/>
        </pc:sldMkLst>
      </pc:sldChg>
      <pc:sldChg chg="del">
        <pc:chgData name="Antonio Montano" userId="8be4c316-e5ab-4a5e-a927-d0ac60c0c321" providerId="ADAL" clId="{8AD3D8E0-2505-45BF-AD6B-A8BCAFFB98C3}" dt="2024-03-11T19:13:36.221" v="351" actId="2696"/>
        <pc:sldMkLst>
          <pc:docMk/>
          <pc:sldMk cId="3952807579" sldId="369"/>
        </pc:sldMkLst>
      </pc:sldChg>
      <pc:sldChg chg="modSp mod ord">
        <pc:chgData name="Antonio Montano" userId="8be4c316-e5ab-4a5e-a927-d0ac60c0c321" providerId="ADAL" clId="{8AD3D8E0-2505-45BF-AD6B-A8BCAFFB98C3}" dt="2024-03-11T19:09:03.756" v="347"/>
        <pc:sldMkLst>
          <pc:docMk/>
          <pc:sldMk cId="1520259521" sldId="370"/>
        </pc:sldMkLst>
        <pc:spChg chg="mod">
          <ac:chgData name="Antonio Montano" userId="8be4c316-e5ab-4a5e-a927-d0ac60c0c321" providerId="ADAL" clId="{8AD3D8E0-2505-45BF-AD6B-A8BCAFFB98C3}" dt="2024-03-11T19:05:15.419" v="308" actId="20577"/>
          <ac:spMkLst>
            <pc:docMk/>
            <pc:sldMk cId="1520259521" sldId="370"/>
            <ac:spMk id="6" creationId="{D8406227-B801-5D73-91DA-9A2CA643DD97}"/>
          </ac:spMkLst>
        </pc:spChg>
      </pc:sldChg>
      <pc:sldChg chg="modSp add mod modClrScheme chgLayout modNotesTx">
        <pc:chgData name="Antonio Montano" userId="8be4c316-e5ab-4a5e-a927-d0ac60c0c321" providerId="ADAL" clId="{8AD3D8E0-2505-45BF-AD6B-A8BCAFFB98C3}" dt="2024-03-11T19:11:48.518" v="350" actId="20577"/>
        <pc:sldMkLst>
          <pc:docMk/>
          <pc:sldMk cId="3247350806" sldId="371"/>
        </pc:sldMkLst>
        <pc:spChg chg="mod ord">
          <ac:chgData name="Antonio Montano" userId="8be4c316-e5ab-4a5e-a927-d0ac60c0c321" providerId="ADAL" clId="{8AD3D8E0-2505-45BF-AD6B-A8BCAFFB98C3}" dt="2024-03-11T17:40:54.610" v="59" actId="20577"/>
          <ac:spMkLst>
            <pc:docMk/>
            <pc:sldMk cId="3247350806" sldId="371"/>
            <ac:spMk id="5" creationId="{EF0E047D-6933-154D-8C26-C272E5607E0A}"/>
          </ac:spMkLst>
        </pc:spChg>
        <pc:spChg chg="mod ord">
          <ac:chgData name="Antonio Montano" userId="8be4c316-e5ab-4a5e-a927-d0ac60c0c321" providerId="ADAL" clId="{8AD3D8E0-2505-45BF-AD6B-A8BCAFFB98C3}" dt="2024-03-11T19:11:48.518" v="350" actId="20577"/>
          <ac:spMkLst>
            <pc:docMk/>
            <pc:sldMk cId="3247350806" sldId="371"/>
            <ac:spMk id="6" creationId="{D8406227-B801-5D73-91DA-9A2CA643DD97}"/>
          </ac:spMkLst>
        </pc:spChg>
      </pc:sldChg>
      <pc:sldChg chg="modSp add mod modClrScheme chgLayout">
        <pc:chgData name="Antonio Montano" userId="8be4c316-e5ab-4a5e-a927-d0ac60c0c321" providerId="ADAL" clId="{8AD3D8E0-2505-45BF-AD6B-A8BCAFFB98C3}" dt="2024-03-11T19:07:38.400" v="344" actId="20577"/>
        <pc:sldMkLst>
          <pc:docMk/>
          <pc:sldMk cId="984120746" sldId="372"/>
        </pc:sldMkLst>
        <pc:spChg chg="mod ord">
          <ac:chgData name="Antonio Montano" userId="8be4c316-e5ab-4a5e-a927-d0ac60c0c321" providerId="ADAL" clId="{8AD3D8E0-2505-45BF-AD6B-A8BCAFFB98C3}" dt="2024-03-11T19:06:39.713" v="336" actId="20577"/>
          <ac:spMkLst>
            <pc:docMk/>
            <pc:sldMk cId="984120746" sldId="372"/>
            <ac:spMk id="5" creationId="{EF0E047D-6933-154D-8C26-C272E5607E0A}"/>
          </ac:spMkLst>
        </pc:spChg>
        <pc:spChg chg="mod ord">
          <ac:chgData name="Antonio Montano" userId="8be4c316-e5ab-4a5e-a927-d0ac60c0c321" providerId="ADAL" clId="{8AD3D8E0-2505-45BF-AD6B-A8BCAFFB98C3}" dt="2024-03-11T19:07:38.400" v="344" actId="20577"/>
          <ac:spMkLst>
            <pc:docMk/>
            <pc:sldMk cId="984120746" sldId="372"/>
            <ac:spMk id="6" creationId="{D8406227-B801-5D73-91DA-9A2CA643DD9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mmon_Craw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3" Type="http://schemas.openxmlformats.org/officeDocument/2006/relationships/hyperlink" Target="https://en.wikipedia.org/wiki/Google_Translate#cite_note-translations_made_simple-3" TargetMode="External"/><Relationship Id="rId18" Type="http://schemas.openxmlformats.org/officeDocument/2006/relationships/hyperlink" Target="https://en.wikipedia.org/wiki/United_Nations" TargetMode="External"/><Relationship Id="rId26" Type="http://schemas.openxmlformats.org/officeDocument/2006/relationships/hyperlink" Target="https://en.wikipedia.org/wiki/Long_short-term_memory#cite_note-lstm1997-1" TargetMode="External"/><Relationship Id="rId39" Type="http://schemas.openxmlformats.org/officeDocument/2006/relationships/hyperlink" Target="https://en.wikipedia.org/wiki/Long_short-term_memory#cite_note-liwu2015-5" TargetMode="External"/><Relationship Id="rId21" Type="http://schemas.openxmlformats.org/officeDocument/2006/relationships/hyperlink" Target="https://en.wikipedia.org/wiki/Google_Translate#cite_note-Catalan_to_Spanish_translations-8" TargetMode="External"/><Relationship Id="rId34" Type="http://schemas.openxmlformats.org/officeDocument/2006/relationships/hyperlink" Target="https://en.wikipedia.org/wiki/Time_series" TargetMode="External"/><Relationship Id="rId42" Type="http://schemas.openxmlformats.org/officeDocument/2006/relationships/hyperlink" Target="https://en.wikipedia.org/wiki/Long_short-term_memory#cite_note-FacebookTranslate-7" TargetMode="External"/><Relationship Id="rId47" Type="http://schemas.openxmlformats.org/officeDocument/2006/relationships/hyperlink" Target="https://en.wikipedia.org/wiki/Long_short-term_memory#cite_note-alphastar-12" TargetMode="External"/><Relationship Id="rId50" Type="http://schemas.openxmlformats.org/officeDocument/2006/relationships/hyperlink" Target="https://en.wikipedia.org/wiki/Long_short-term_memory#cite_note-lstm2000-15" TargetMode="External"/><Relationship Id="rId7" Type="http://schemas.openxmlformats.org/officeDocument/2006/relationships/hyperlink" Target="https://en.wikipedia.org/wiki/Mobile_app" TargetMode="External"/><Relationship Id="rId2" Type="http://schemas.openxmlformats.org/officeDocument/2006/relationships/slide" Target="../slides/slide27.xml"/><Relationship Id="rId16" Type="http://schemas.openxmlformats.org/officeDocument/2006/relationships/hyperlink" Target="https://en.wikipedia.org/wiki/Google_Translate#cite_note-Shankland,_Stephen,_200_million_people-6" TargetMode="External"/><Relationship Id="rId29" Type="http://schemas.openxmlformats.org/officeDocument/2006/relationships/hyperlink" Target="https://en.wikipedia.org/wiki/Long_short-term_memory#cite_note-hochreiter1991-2" TargetMode="External"/><Relationship Id="rId11" Type="http://schemas.openxmlformats.org/officeDocument/2006/relationships/hyperlink" Target="https://en.wikipedia.org/wiki/Browser_extension" TargetMode="External"/><Relationship Id="rId24" Type="http://schemas.openxmlformats.org/officeDocument/2006/relationships/hyperlink" Target="https://en.wikipedia.org/wiki/Google_Neural_Machine_Translation" TargetMode="External"/><Relationship Id="rId32" Type="http://schemas.openxmlformats.org/officeDocument/2006/relationships/hyperlink" Target="https://en.wikipedia.org/wiki/Computer_data_processing" TargetMode="External"/><Relationship Id="rId37" Type="http://schemas.openxmlformats.org/officeDocument/2006/relationships/hyperlink" Target="https://en.wikipedia.org/wiki/Speech_recognition" TargetMode="External"/><Relationship Id="rId40" Type="http://schemas.openxmlformats.org/officeDocument/2006/relationships/hyperlink" Target="https://en.wikipedia.org/wiki/Machine_translation" TargetMode="External"/><Relationship Id="rId45" Type="http://schemas.openxmlformats.org/officeDocument/2006/relationships/hyperlink" Target="https://en.wikipedia.org/wiki/Long_short-term_memory#cite_note-OpenAIhand-10" TargetMode="External"/><Relationship Id="rId5" Type="http://schemas.openxmlformats.org/officeDocument/2006/relationships/hyperlink" Target="https://en.wikipedia.org/wiki/Translation" TargetMode="External"/><Relationship Id="rId15" Type="http://schemas.openxmlformats.org/officeDocument/2006/relationships/hyperlink" Target="https://en.wikipedia.org/wiki/Google_Translate#cite_note-Turovsky,_Barak,_ten_years_of_Google_Translate-5" TargetMode="External"/><Relationship Id="rId23" Type="http://schemas.openxmlformats.org/officeDocument/2006/relationships/hyperlink" Target="https://en.wikipedia.org/wiki/Google_Translate#cite_note-in-depth_study-10" TargetMode="External"/><Relationship Id="rId28" Type="http://schemas.openxmlformats.org/officeDocument/2006/relationships/hyperlink" Target="https://en.wikipedia.org/wiki/Vanishing_gradient_problem" TargetMode="External"/><Relationship Id="rId36" Type="http://schemas.openxmlformats.org/officeDocument/2006/relationships/hyperlink" Target="https://en.wikipedia.org/wiki/Long_short-term_memory#cite_note-graves2009-3" TargetMode="External"/><Relationship Id="rId49" Type="http://schemas.openxmlformats.org/officeDocument/2006/relationships/hyperlink" Target="https://en.wikipedia.org/wiki/Long_short-term_memory#cite_note-hochreiter1996-14" TargetMode="External"/><Relationship Id="rId10" Type="http://schemas.openxmlformats.org/officeDocument/2006/relationships/hyperlink" Target="https://en.wikipedia.org/wiki/API" TargetMode="External"/><Relationship Id="rId19" Type="http://schemas.openxmlformats.org/officeDocument/2006/relationships/hyperlink" Target="https://en.wikipedia.org/wiki/European_Parliament" TargetMode="External"/><Relationship Id="rId31" Type="http://schemas.openxmlformats.org/officeDocument/2006/relationships/hyperlink" Target="https://en.wikipedia.org/wiki/Classification_in_machine_learning" TargetMode="External"/><Relationship Id="rId44" Type="http://schemas.openxmlformats.org/officeDocument/2006/relationships/hyperlink" Target="https://en.wikipedia.org/wiki/Long_short-term_memory#cite_note-mayer2006-9" TargetMode="External"/><Relationship Id="rId4" Type="http://schemas.openxmlformats.org/officeDocument/2006/relationships/hyperlink" Target="https://en.wikipedia.org/wiki/Google" TargetMode="External"/><Relationship Id="rId9" Type="http://schemas.openxmlformats.org/officeDocument/2006/relationships/hyperlink" Target="https://en.wikipedia.org/wiki/IOS" TargetMode="External"/><Relationship Id="rId14" Type="http://schemas.openxmlformats.org/officeDocument/2006/relationships/hyperlink" Target="https://en.wikipedia.org/wiki/Google_Translate#cite_note-Caswell_2022-4" TargetMode="External"/><Relationship Id="rId22" Type="http://schemas.openxmlformats.org/officeDocument/2006/relationships/hyperlink" Target="https://en.wikipedia.org/wiki/Google_Translate#cite_note-Hofstadter,_Douglas-9" TargetMode="External"/><Relationship Id="rId27" Type="http://schemas.openxmlformats.org/officeDocument/2006/relationships/hyperlink" Target="https://en.wikipedia.org/wiki/Recurrent_neural_network" TargetMode="External"/><Relationship Id="rId30" Type="http://schemas.openxmlformats.org/officeDocument/2006/relationships/hyperlink" Target="https://en.wikipedia.org/wiki/Hidden_Markov_models" TargetMode="External"/><Relationship Id="rId35" Type="http://schemas.openxmlformats.org/officeDocument/2006/relationships/hyperlink" Target="https://en.wikipedia.org/wiki/Handwriting_recognition" TargetMode="External"/><Relationship Id="rId43" Type="http://schemas.openxmlformats.org/officeDocument/2006/relationships/hyperlink" Target="https://en.wikipedia.org/wiki/Long_short-term_memory#cite_note-8" TargetMode="External"/><Relationship Id="rId48" Type="http://schemas.openxmlformats.org/officeDocument/2006/relationships/hyperlink" Target="https://en.wikipedia.org/wiki/Long_short-term_memory#cite_note-decade2022-13" TargetMode="External"/><Relationship Id="rId8" Type="http://schemas.openxmlformats.org/officeDocument/2006/relationships/hyperlink" Target="https://en.wikipedia.org/wiki/Android_(operating_system)" TargetMode="External"/><Relationship Id="rId3" Type="http://schemas.openxmlformats.org/officeDocument/2006/relationships/hyperlink" Target="https://en.wikipedia.org/wiki/Neural_machine_translation" TargetMode="External"/><Relationship Id="rId12" Type="http://schemas.openxmlformats.org/officeDocument/2006/relationships/hyperlink" Target="https://en.wikipedia.org/wiki/Application_software" TargetMode="External"/><Relationship Id="rId17" Type="http://schemas.openxmlformats.org/officeDocument/2006/relationships/hyperlink" Target="https://en.wikipedia.org/wiki/Statistical_machine_translation" TargetMode="External"/><Relationship Id="rId25" Type="http://schemas.openxmlformats.org/officeDocument/2006/relationships/hyperlink" Target="https://en.wikipedia.org/wiki/Google_Translate#cite_note-Turovsky,_Barak,_found_in_translation-2" TargetMode="External"/><Relationship Id="rId33" Type="http://schemas.openxmlformats.org/officeDocument/2006/relationships/hyperlink" Target="https://en.wikipedia.org/wiki/Predict" TargetMode="External"/><Relationship Id="rId38" Type="http://schemas.openxmlformats.org/officeDocument/2006/relationships/hyperlink" Target="https://en.wikipedia.org/wiki/Long_short-term_memory#cite_note-sak2014-4" TargetMode="External"/><Relationship Id="rId46" Type="http://schemas.openxmlformats.org/officeDocument/2006/relationships/hyperlink" Target="https://en.wikipedia.org/wiki/Long_short-term_memory#cite_note-OpenAIfive-11" TargetMode="External"/><Relationship Id="rId20" Type="http://schemas.openxmlformats.org/officeDocument/2006/relationships/hyperlink" Target="https://en.wikipedia.org/wiki/Google_Translate#cite_note-pivot-7" TargetMode="External"/><Relationship Id="rId41" Type="http://schemas.openxmlformats.org/officeDocument/2006/relationships/hyperlink" Target="https://en.wikipedia.org/wiki/Long_short-term_memory#cite_note-GoogleTranslate-6" TargetMode="External"/><Relationship Id="rId1" Type="http://schemas.openxmlformats.org/officeDocument/2006/relationships/notesMaster" Target="../notesMasters/notesMaster1.xml"/><Relationship Id="rId6" Type="http://schemas.openxmlformats.org/officeDocument/2006/relationships/hyperlink" Target="https://en.wikipedia.org/wiki/Web_applica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artificiale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l'insieme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algoritmi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sistemi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svolgere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funzioni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tipicamente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associate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umana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ragionamento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percezione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La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GenAI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impiega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varietà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reti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neurali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come GAN, Transformer, VAE e LSTM per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creare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nuovi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supportano</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diverse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complessi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(transformer),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immagini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(GAN, VAE),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sequenze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temporali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(LSTM, VAE) 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video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diffusione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ampliando</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significativamente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possibilità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creative e applicative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dell'IA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oltre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analisi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2000" b="1"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Applicata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produzione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testo, e design,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estendendo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l'uso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oltre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l'automazione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verso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creazione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Esplora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creatività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algoritmica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ponendo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domande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natura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dell'innovazione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dell'arte rispetto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solleva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sull'intelligenza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cognizione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processo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considerato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perché</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forniscono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propria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schemi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linguistici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struttura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conoscenza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implicitamente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contenuti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dataset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cui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viene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senza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necessità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etichette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annotazioni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esterne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Confronto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menziona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completazioni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input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controllate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rispetto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riferisce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come 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confrontate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 GPT-3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frase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risposta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corretta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effettiva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parametri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aggiustati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base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corrispondenza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sue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utilizzando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retropropagazione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discesa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gradiente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minimizzare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l'errore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distinzione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qui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mentre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senso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nessun</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etichettato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separatamente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accuratamente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descritto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metodo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permette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GPT-3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comprensivo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essere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applicato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un'ampia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gamma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compiti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senza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specifici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compito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abilitando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notevole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versatilità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generative.</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anziché</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dell'elaborazione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naturale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(NLP)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artificiale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automatico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deep learning, per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motivi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legati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flessibilità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precisione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testo. Ecco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alcuni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motivi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principali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token non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limita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rappresentare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rappresentare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simboli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speciali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parti di parole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concetto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versatile rispetto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composte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Alcune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lingue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hanno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estensivo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composte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declinazioni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forme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coniugate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testo in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morfemi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possono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efficacemente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linguistica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imparare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ripetizioni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comuni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Efficienza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computazionale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Utilizzare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aumentare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l'efficienza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computazionale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consentendo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trattare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minore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relazioni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semantiche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sintattiche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ridotto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particolarmente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utile per lingue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ricca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morfologia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ampio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lessico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Trattamento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Includendo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possono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loro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importanza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determinare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significato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frase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modificare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messaggio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elementi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cruciali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comprensione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naturale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non standard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neologismi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 social media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spesso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contengono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neologismi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abbreviazioni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slang.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elementi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aiuta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meglio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 parti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riconoscibili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incontrano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nuove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espressioni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Approcci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subword</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(sotto-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Tecniche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Byte Pair Encoding (BPE)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WordPiece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le parole in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subword</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consentendo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vocabolario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limitato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riduce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problema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fuori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vocabolario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(OOV)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migliora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lingue diverse con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approccio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417833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cs typeface="Aparajita" panose="020B0604020202020204" pitchFamily="34" charset="0"/>
            </a:endParaRPr>
          </a:p>
        </p:txBody>
      </p:sp>
    </p:spTree>
    <p:extLst>
      <p:ext uri="{BB962C8B-B14F-4D97-AF65-F5344CB8AC3E}">
        <p14:creationId xmlns:p14="http://schemas.microsoft.com/office/powerpoint/2010/main" val="587319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1050186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b="1" dirty="0">
                <a:latin typeface="Century Gothic" panose="020B0502020202020204" pitchFamily="34" charset="0"/>
              </a:rPr>
              <a:t>Nella storia dell'intelligenza artificiale (AI), si sono verificati due principali "inverni dell'AI", periodi durante i quali l'interesse, il finanziamento e il progresso nel campo dell'intelligenza artificiale hanno subito significative contrazioni: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**Primo Inverno dell'AI (metà anni '70 - inizio anni '80):** Questo periodo fu caratterizzato da tagli ai finanziamenti da parte dei principali sponsor della ricerca in AI, come DARPA negli Stati Uniti, a causa delle aspettative gonfiate e dei risultati insoddisfacenti. Le promesse dell'AI non furono mantenute, portando a una riduzione dell'entusiasmo e del sostegno finanziario.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**Secondo Inverno dell'AI (fine anni '80 - inizio anni '90):** Questo inverno fu innescato da delusioni relative alle limitazioni delle tecnologie AI dell'epoca, in particolare i sistemi esperti, che non erano scalabili e richiedevano enormi quantità di conoscenza specializzata manualmente codificata. Anche in questo caso, il finanziamento si ridusse notevolmente.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Alcuni studiosi e commentatori menzionano anche un "mini inverno" o periodi di stagnazione minori, ad esempio, alla fine degli anni '90 e nei primi anni 2000, legati alla bolla delle dot-com e alle aspettative non realizzate in specifici settori dell'AI, ma questi non sono universalmente riconosciuti come veri e propri "inverni dell'AI" sullo stesso livello dei due principali.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L'interesse per l'AI ha visto una rinascita significativa negli ultimi anni grazie ai progressi nelle reti neurali e nell'apprendimento profondo, portando a una nuova era di investimenti, ricerca e sviluppo, nonché a preoccupazioni per un potenziale futuro "inverno dell'AI" dovuto a aspettative eccessivamente ottimistiche.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Il primo entusiasmo per l'intelligenza artificiale (AI) fu scatenato da una combinazione di progressi teorici, dimostrazioni pratiche iniziali e aspettative ottimistiche sul futuro della tecnologia. Questo entusiasmo nacque nei tardi anni '50 e nei primi anni '60, alimentato da diversi fattori chiave: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**Conferenza di Dartmouth (1956):** Spesso considerata il momento di nascita ufficiale dell'AI come campo di ricerca autonomo, la conferenza di Dartmouth fu organizzata da John McCarthy, Marvin </a:t>
            </a:r>
            <a:r>
              <a:rPr lang="it-IT" b="1" dirty="0" err="1">
                <a:latin typeface="Century Gothic" panose="020B0502020202020204" pitchFamily="34" charset="0"/>
              </a:rPr>
              <a:t>Minsky</a:t>
            </a:r>
            <a:r>
              <a:rPr lang="it-IT" b="1" dirty="0">
                <a:latin typeface="Century Gothic" panose="020B0502020202020204" pitchFamily="34" charset="0"/>
              </a:rPr>
              <a:t>, Nathaniel Rochester e Claude Shannon. La proposta originale per la conferenza affermava che ogni aspetto dell'apprendimento o qualsiasi altra caratteristica dell'intelligenza può, in linea di principio, essere così precisamente descritto da poter essere simulato da una macchina. Questa affermazione ambiziosa alimentò un grande ottimismo.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**Successi Iniziali:** I primi successi in progetti specifici di AI dimostrarono il potenziale della tecnologia. Per esempio, il programma </a:t>
            </a:r>
            <a:r>
              <a:rPr lang="it-IT" b="1" dirty="0" err="1">
                <a:latin typeface="Century Gothic" panose="020B0502020202020204" pitchFamily="34" charset="0"/>
              </a:rPr>
              <a:t>Logic</a:t>
            </a:r>
            <a:r>
              <a:rPr lang="it-IT" b="1" dirty="0">
                <a:latin typeface="Century Gothic" panose="020B0502020202020204" pitchFamily="34" charset="0"/>
              </a:rPr>
              <a:t> </a:t>
            </a:r>
            <a:r>
              <a:rPr lang="it-IT" b="1" dirty="0" err="1">
                <a:latin typeface="Century Gothic" panose="020B0502020202020204" pitchFamily="34" charset="0"/>
              </a:rPr>
              <a:t>Theorist</a:t>
            </a:r>
            <a:r>
              <a:rPr lang="it-IT" b="1" dirty="0">
                <a:latin typeface="Century Gothic" panose="020B0502020202020204" pitchFamily="34" charset="0"/>
              </a:rPr>
              <a:t>, sviluppato da Allen </a:t>
            </a:r>
            <a:r>
              <a:rPr lang="it-IT" b="1" dirty="0" err="1">
                <a:latin typeface="Century Gothic" panose="020B0502020202020204" pitchFamily="34" charset="0"/>
              </a:rPr>
              <a:t>Newell</a:t>
            </a:r>
            <a:r>
              <a:rPr lang="it-IT" b="1" dirty="0">
                <a:latin typeface="Century Gothic" panose="020B0502020202020204" pitchFamily="34" charset="0"/>
              </a:rPr>
              <a:t>, Herbert A. Simon e J.C. Shaw, fu in grado di risolvere problemi di logica matematica che imitavano il processo di pensiero umano. Questi successi iniziali furono interpretati come segnali che obiettivi più ambiziosi nell'AI erano raggiungibili nel breve termine.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3. **Aspettative e Predizioni Ottimistiche:** I fondatori del campo dell'AI fecero previsioni molto ottimistiche. Per esempio, Herbert A. Simon predisse che entro dieci anni una macchina avrebbe vinto il premio Nobel e Marvin </a:t>
            </a:r>
            <a:r>
              <a:rPr lang="it-IT" b="1" dirty="0" err="1">
                <a:latin typeface="Century Gothic" panose="020B0502020202020204" pitchFamily="34" charset="0"/>
              </a:rPr>
              <a:t>Minsky</a:t>
            </a:r>
            <a:r>
              <a:rPr lang="it-IT" b="1" dirty="0">
                <a:latin typeface="Century Gothic" panose="020B0502020202020204" pitchFamily="34" charset="0"/>
              </a:rPr>
              <a:t> suggerì che il problema dell'intelligenza artificiale sarebbe stato sostanzialmente risolto entro una generazione. Queste dichiarazioni contribuirono ad alimentare l'entusiasmo e le aspettative.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4. **Sviluppo dei Finanziamenti:** Il sostegno iniziale da parte di enti governativi e di ricerca, come l'Advanced </a:t>
            </a:r>
            <a:r>
              <a:rPr lang="it-IT" b="1" dirty="0" err="1">
                <a:latin typeface="Century Gothic" panose="020B0502020202020204" pitchFamily="34" charset="0"/>
              </a:rPr>
              <a:t>Research</a:t>
            </a:r>
            <a:r>
              <a:rPr lang="it-IT" b="1" dirty="0">
                <a:latin typeface="Century Gothic" panose="020B0502020202020204" pitchFamily="34" charset="0"/>
              </a:rPr>
              <a:t> Projects Agency (ARPA) del Dipartimento della Difesa degli Stati Uniti, fornì le risorse necessarie per esplorare e sviluppare ulteriormente le tecnologie di AI.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Questo entusiasmo iniziale fu basato sull'idea che la comprensione e la replicazione dell'intelligenza umana tramite macchine fossero obiettivi imminenti e realizzabili. Tuttavia, nonostante i progressi significativi, la complessità dei problemi di AI si rivelò molto maggiore del previsto, portando infine ai periodi noti come "inverni dell'AI", quando l'ottimismo lasciò spazio al realismo e al ridimensionamento delle aspettative.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L'uscita dal primo inverno dell'intelligenza artificiale fu innescata da una combinazione di fattori tecnologici e istituzionali che hanno contribuito a rinnovare l'interesse e il finanziamento nel campo. Ecco alcuni dei principali fattori: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**Nuovi Approcci e Metodi:** Durante la fine degli anni '70 e l'inizio degli anni '80, furono sviluppati nuovi approcci al problema dell'intelligenza artificiale, tra cui l'algoritmo </a:t>
            </a:r>
            <a:r>
              <a:rPr lang="it-IT" b="1" dirty="0" err="1">
                <a:latin typeface="Century Gothic" panose="020B0502020202020204" pitchFamily="34" charset="0"/>
              </a:rPr>
              <a:t>backpropagation</a:t>
            </a:r>
            <a:r>
              <a:rPr lang="it-IT" b="1" dirty="0">
                <a:latin typeface="Century Gothic" panose="020B0502020202020204" pitchFamily="34" charset="0"/>
              </a:rPr>
              <a:t> per le reti neurali (anche se la sua popolarità esplose più tardi), che offrivano nuove prospettive e metodi di ricerca.</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**Sistemi Esperti:** Una delle principali forze trainanti per la rinascita dell'interesse per l'AI fu lo sviluppo dei sistemi esperti, programmi progettati per emulare le capacità decisionali di un umano esperto in un campo specifico. Questi sistemi, che includevano DENDRAL (un sistema esperto in chimica organica) e MYCIN (per diagnosi mediche), dimostrarono il valore pratico dell'AI in applicazioni specifiche, portando a un aumento dell'investimento sia da parte dell'industria che del governo.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3. **Finanziamenti Governativi e Industriali:** Rispondendo ai successi dei sistemi esperti e ad altri progressi, ci fu un rinnovato interesse e supporto finanziario da parte di enti governativi, in particolare in Giappone con il lancio del progetto Fifth Generation Computer Systems (FGCS) nel 1982, che stimolò ulteriori investimenti in Occidente per non rimanere indietro.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4. **Miglioramenti Hardware:** L'evoluzione dell'hardware informatico, che ha reso i computer più veloci, affidabili e capaci, ha anche giocato un ruolo cruciale, permettendo di eseguire esperimenti di AI più complessi e di sviluppare applicazioni pratiche.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Questi sviluppi, insieme al riconoscimento del valore pratico dell'AI in alcune aree, aiutarono a superare lo scetticismo iniziale e a riaccendere l'interesse e il finanziamento nel campo, portando così alla fine del primo inverno dell'AI.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endParaRPr lang="it-IT" b="1" dirty="0">
              <a:latin typeface="Century Gothic" panose="020B0502020202020204" pitchFamily="34" charset="0"/>
            </a:endParaRPr>
          </a:p>
          <a:p>
            <a:pPr marL="158750" indent="0">
              <a:buNone/>
            </a:pPr>
            <a:endParaRPr lang="it-IT" b="1" dirty="0">
              <a:latin typeface="Century Gothic" panose="020B0502020202020204" pitchFamily="34" charset="0"/>
            </a:endParaRPr>
          </a:p>
        </p:txBody>
      </p:sp>
    </p:spTree>
    <p:extLst>
      <p:ext uri="{BB962C8B-B14F-4D97-AF65-F5344CB8AC3E}">
        <p14:creationId xmlns:p14="http://schemas.microsoft.com/office/powerpoint/2010/main" val="168856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b="0" dirty="0">
                <a:latin typeface="Century Gothic" panose="020B0502020202020204" pitchFamily="34" charset="0"/>
              </a:rPr>
              <a:t>Si può dire che il secondo inverno dell'intelligenza artificiale (AI) sia gradualmente terminato all'inizio degli anni '90. Questo periodo di stagnazione, caratterizzato da un calo del finanziamento e dell'interesse per l'AI, è stato superato grazie a una serie di sviluppi tecnologici e cambiamenti nel panorama della ricerca e dell'industria. Ecco alcune ragioni chiave per cui è finito: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**Progressi nella Ricerca:** Anche durante il secondo inverno dell'AI, la ricerca non si è completamente fermata. I ricercatori hanno continuato a lavorare su algoritmi, modelli e teorie che hanno posto le basi per futuri successi. Per esempio, il lavoro sugli algoritmi di apprendimento profondo ha continuato a evolversi, anche se il grande successo di queste tecniche si sarebbe visto solo con l'aumento della potenza di calcolo e la disponibilità di grandi dataset.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**Aumento della Potenza di Calcolo:** L'avanzamento della tecnologia hardware ha reso possibile l'elaborazione di grandi quantità di dati a velocità molto più elevate. Questo ha permesso di sperimentare e implementare algoritmi di AI più complessi, che erano precedentemente impraticabili.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**Disponibilità di Grandi Dataset:** L'espansione di internet e l'aumento dell'uso di dispositivi digitali hanno generato una grande quantità di dati disponibili per l'addestramento degli algoritmi di AI. Questi grandi dataset hanno permesso di migliorare significativamente la precisione e l'efficacia dei modelli di AI.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**Rinnovato Interesse Commerciale:** Verso la fine degli anni '90 e all'inizio del 2000, aziende e investitori hanno iniziato a riconoscere il potenziale commerciale dell'AI, specialmente in aree come il riconoscimento vocale, la visione artificiale, e i motori di ricerca su internet. Questo ha portato a un nuovo ciclo di investimenti nel campo.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5. **Internet e il Web:** La diffusione di internet ha aperto nuove opportunità per l'applicazione dell'AI, inclusa la personalizzazione dei contenuti web, i motori di ricerca, e la raccomandazione di prodotti, stimolando ulteriori ricerche e sviluppi.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In sintesi, la combinazione di progressi tecnologici, l'aumento della disponibilità di dati, il miglioramento della potenza di calcolo, e il rinnovato interesse commerciale e di ricerca ha contribuito a superare le sfide del secondo inverno dell'AI, aprendo la strada a un periodo di rapido sviluppo e integrazione dell'AI in molti aspetti della vita quotidiana e dell'economia globale.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Il primo </a:t>
            </a:r>
            <a:r>
              <a:rPr lang="it-IT" b="0" dirty="0" err="1">
                <a:latin typeface="Century Gothic" panose="020B0502020202020204" pitchFamily="34" charset="0"/>
              </a:rPr>
              <a:t>indexing</a:t>
            </a:r>
            <a:r>
              <a:rPr lang="it-IT" b="0" dirty="0">
                <a:latin typeface="Century Gothic" panose="020B0502020202020204" pitchFamily="34" charset="0"/>
              </a:rPr>
              <a:t> di Page e Brin nel 1996 (all’epoca il progetto di Stanford era chiamato «</a:t>
            </a:r>
            <a:r>
              <a:rPr lang="it-IT" b="0" dirty="0" err="1">
                <a:latin typeface="Century Gothic" panose="020B0502020202020204" pitchFamily="34" charset="0"/>
              </a:rPr>
              <a:t>BackRub</a:t>
            </a:r>
            <a:r>
              <a:rPr lang="it-IT" b="0" dirty="0">
                <a:latin typeface="Century Gothic" panose="020B0502020202020204" pitchFamily="34" charset="0"/>
              </a:rPr>
              <a:t>») </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 </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Deep Blue, il computer di scacchi di IBM che batté il campione del mondo </a:t>
            </a:r>
            <a:r>
              <a:rPr lang="it-IT" b="0" dirty="0" err="1">
                <a:latin typeface="Century Gothic" panose="020B0502020202020204" pitchFamily="34" charset="0"/>
              </a:rPr>
              <a:t>Garry</a:t>
            </a:r>
            <a:r>
              <a:rPr lang="it-IT" b="0" dirty="0">
                <a:latin typeface="Century Gothic" panose="020B0502020202020204" pitchFamily="34" charset="0"/>
              </a:rPr>
              <a:t> Kasparov nel 1997, non utilizzava i modelli di apprendimento profondo o algoritmi di intelligenza artificiale basati su reti neurali che sono comuni nell'AI moderna. Invece, Deep Blue si basava su un approccio differente, focalizzato sulla forza bruta e sofisticate tecniche di valutazione posizionale.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Ecco i principali aspetti tecnologici di Deep Blue: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**Ricerca ad Albero di Forza Bruta:** Deep Blue utilizzava un potente algoritmo di ricerca ad albero per esaminare le possibili mosse in una partita di scacchi. Era in grado di valutare fino a 200 milioni di posizioni al secondo, esplorando in profondità le possibili sequenze di mosse per scegliere la strategia ottimale.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**Valutazione di Posizione:** Il sistema includeva anche un sofisticato sistema di valutazione delle posizioni scacchistiche, che gli permetteva di giudicare la qualità di una particolare posizione sulla scacchiera. Questo sistema di valutazione era basato su una vasta gamma di criteri, inclusi il materiale, la sicurezza del re, la posizione dei pezzi, il controllo del centro e altre considerazioni strategiche.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**Hardware Personalizzato:** Deep Blue era dotato di hardware personalizzato progettato specificamente per il compito di giocare a scacchi. Questo includeva chip specializzati per l'elaborazione delle mosse di scacchi, consentendo una ricerca e una valutazione delle posizioni estremamente rapide.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**Database di Aperture e Finali di Partita:** Il sistema aveva accesso a vasti database di aperture (le mosse iniziali in una partita di scacchi) e finali di partita, che gli permettevano di giocare le fasi iniziali e finali delle partite con grande precisione.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Deep Blue rappresentava l'apice della tecnologia degli scacchi basata su regole e ricerca ad albero di forza bruta, piuttosto che sull'apprendimento automatico o sull'intelligenza artificiale in senso moderno. La sua vittoria contro Kasparov non fu tanto un trionfo dell'AI nel senso di apprendimento o di comprensione profonda del gioco, quanto piuttosto un risultato dell'ingegneria informatica e della potenza di calcolo.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Nonostante il periodo noto come il secondo inverno dell'AI (fine degli anni '80 e inizio degli anni '90) sia stato caratterizzato da una riduzione del finanziamento e dell'entusiasmo generale per l'intelligenza artificiale, ci furono comunque progressi significativi e sviluppi fondamentali nel campo. Questi avanzamenti hanno contribuito a gettare le basi per la successiva rinascita dell'interesse per l'AI. Ecco alcuni dei progressi chiave avvenuti durante quel periodo: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**Reti Neurali e </a:t>
            </a:r>
            <a:r>
              <a:rPr lang="it-IT" b="0" dirty="0" err="1">
                <a:latin typeface="Century Gothic" panose="020B0502020202020204" pitchFamily="34" charset="0"/>
              </a:rPr>
              <a:t>Backpropagation</a:t>
            </a:r>
            <a:r>
              <a:rPr lang="it-IT" b="0" dirty="0">
                <a:latin typeface="Century Gothic" panose="020B0502020202020204" pitchFamily="34" charset="0"/>
              </a:rPr>
              <a:t>:** Anche se il concetto di reti neurali esisteva da decenni, fu durante gli anni '80 che la tecnica di </a:t>
            </a:r>
            <a:r>
              <a:rPr lang="it-IT" b="0" dirty="0" err="1">
                <a:latin typeface="Century Gothic" panose="020B0502020202020204" pitchFamily="34" charset="0"/>
              </a:rPr>
              <a:t>backpropagation</a:t>
            </a:r>
            <a:r>
              <a:rPr lang="it-IT" b="0" dirty="0">
                <a:latin typeface="Century Gothic" panose="020B0502020202020204" pitchFamily="34" charset="0"/>
              </a:rPr>
              <a:t> (un algoritmo per l'addestramento di reti neurali) guadagnò popolarità grazie ai lavori di ricercatori come David E. </a:t>
            </a:r>
            <a:r>
              <a:rPr lang="it-IT" b="0" dirty="0" err="1">
                <a:latin typeface="Century Gothic" panose="020B0502020202020204" pitchFamily="34" charset="0"/>
              </a:rPr>
              <a:t>Rumelhart</a:t>
            </a:r>
            <a:r>
              <a:rPr lang="it-IT" b="0" dirty="0">
                <a:latin typeface="Century Gothic" panose="020B0502020202020204" pitchFamily="34" charset="0"/>
              </a:rPr>
              <a:t>, Geoffrey </a:t>
            </a:r>
            <a:r>
              <a:rPr lang="it-IT" b="0" dirty="0" err="1">
                <a:latin typeface="Century Gothic" panose="020B0502020202020204" pitchFamily="34" charset="0"/>
              </a:rPr>
              <a:t>Hinton</a:t>
            </a:r>
            <a:r>
              <a:rPr lang="it-IT" b="0" dirty="0">
                <a:latin typeface="Century Gothic" panose="020B0502020202020204" pitchFamily="34" charset="0"/>
              </a:rPr>
              <a:t> e Ronald </a:t>
            </a:r>
            <a:r>
              <a:rPr lang="it-IT" b="0" dirty="0" err="1">
                <a:latin typeface="Century Gothic" panose="020B0502020202020204" pitchFamily="34" charset="0"/>
              </a:rPr>
              <a:t>J</a:t>
            </a:r>
            <a:r>
              <a:rPr lang="it-IT" b="0" dirty="0">
                <a:latin typeface="Century Gothic" panose="020B0502020202020204" pitchFamily="34" charset="0"/>
              </a:rPr>
              <a:t>. Williams. Questo metodo ha permesso un addestramento più efficace delle reti neurali, aprendo la strada all'apprendimento profondo.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**Algoritmi Genetici e Computazione Evolutiva:** Gli anni '80 videro anche lo sviluppo degli algoritmi genetici, una classe di algoritmi di ottimizzazione ispirati ai processi naturali di selezione e evoluzione. Questi metodi hanno trovato applicazioni in una varietà di problemi di ottimizzazione e di ricerca operativa.</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**Sistemi Esperti e Logica Fuzzy:** Nonostante le sfide affrontate dai sistemi esperti, continuarono ad essere sviluppati e utilizzati in ambiti specifici, come la diagnosi medica e la pianificazione della produzione. Inoltre, la logica fuzzy, che consente di gestire l'incertezza e l'ambiguità in modo più naturale rispetto ai tradizionali approcci binari, trovò applicazioni pratiche in sistemi di controllo e decisionali.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**Sviluppo del Linguaggio di Programmazione </a:t>
            </a:r>
            <a:r>
              <a:rPr lang="it-IT" b="0" dirty="0" err="1">
                <a:latin typeface="Century Gothic" panose="020B0502020202020204" pitchFamily="34" charset="0"/>
              </a:rPr>
              <a:t>Prolog</a:t>
            </a:r>
            <a:r>
              <a:rPr lang="it-IT" b="0" dirty="0">
                <a:latin typeface="Century Gothic" panose="020B0502020202020204" pitchFamily="34" charset="0"/>
              </a:rPr>
              <a:t>:** Il </a:t>
            </a:r>
            <a:r>
              <a:rPr lang="it-IT" b="0" dirty="0" err="1">
                <a:latin typeface="Century Gothic" panose="020B0502020202020204" pitchFamily="34" charset="0"/>
              </a:rPr>
              <a:t>Prolog</a:t>
            </a:r>
            <a:r>
              <a:rPr lang="it-IT" b="0" dirty="0">
                <a:latin typeface="Century Gothic" panose="020B0502020202020204" pitchFamily="34" charset="0"/>
              </a:rPr>
              <a:t>, che era stato creato negli anni '70, divenne popolare per lo sviluppo di sistemi basati sulla logica e sull'intelligenza artificiale, soprattutto in Europa. Fu ampiamente utilizzato nell'insegnamento e nella ricerca su AI, nonché in progetti industriali.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5. **Teoria dell'Apprendimento Computazionale:** Vi furono importanti progressi nella comprensione teorica dell'apprendimento automatico, inclusi i lavori sulla teoria VC (</a:t>
            </a:r>
            <a:r>
              <a:rPr lang="it-IT" b="0" dirty="0" err="1">
                <a:latin typeface="Century Gothic" panose="020B0502020202020204" pitchFamily="34" charset="0"/>
              </a:rPr>
              <a:t>Vapnik-Chervonenkis</a:t>
            </a:r>
            <a:r>
              <a:rPr lang="it-IT" b="0" dirty="0">
                <a:latin typeface="Century Gothic" panose="020B0502020202020204" pitchFamily="34" charset="0"/>
              </a:rPr>
              <a:t>), che fornisce una base teorica per valutare la capacità di un modello di apprendimento automatico di generalizzare da un insieme limitato di dati di addestramento.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6. **Applicazioni Pratiche e Robotica:** Anche se il progresso nella robotica fu limitato durante il secondo inverno dell'AI, continuarono a essere fatti sviluppi significativi, compresi i sistemi di visione computerizzata e i robot mobili, che avrebbero trovato applicazioni pratiche negli anni successivi.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Questi progressi, sebbene non abbiano portato immediatamente a una rinascita del finanziamento e dell'interesse per l'AI, hanno gettato le basi per i successi futuri nel campo, compreso l'attuale boom dell'apprendimento profondo e dell'intelligenza artificiale più in generale.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Il concetto di "deep learning" ha radici che risalgono a decenni fa, ma l'uso del termine e l'adozione diffusa di queste tecniche nella forma attuale sono relativamente recenti. Il deep learning come lo conosciamo oggi ha iniziato a guadagnare notorietà e a emergere come un campo distinto all'interno del machine learning all'incirca nel 2006. Questa rinascita è stata in gran parte attribuita ai lavori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colleghi, che hanno introdotto metodi efficaci per addestrare reti neurali profonde.</a:t>
            </a:r>
          </a:p>
          <a:p>
            <a:pPr marL="158750" indent="0" algn="l">
              <a:buNone/>
            </a:pPr>
            <a:r>
              <a:rPr lang="it-IT" b="0" i="0" dirty="0">
                <a:solidFill>
                  <a:srgbClr val="F9F9F9"/>
                </a:solidFill>
                <a:effectLst/>
                <a:latin typeface="Century Gothic" panose="020B0502020202020204" pitchFamily="34" charset="0"/>
              </a:rPr>
              <a:t>Un punto di svolta è stato il paper del 2006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Ruslan </a:t>
            </a:r>
            <a:r>
              <a:rPr lang="it-IT" b="0" i="0" dirty="0" err="1">
                <a:solidFill>
                  <a:srgbClr val="F9F9F9"/>
                </a:solidFill>
                <a:effectLst/>
                <a:latin typeface="Century Gothic" panose="020B0502020202020204" pitchFamily="34" charset="0"/>
              </a:rPr>
              <a:t>Salakhutdinov</a:t>
            </a:r>
            <a:r>
              <a:rPr lang="it-IT" b="0" i="0" dirty="0">
                <a:solidFill>
                  <a:srgbClr val="F9F9F9"/>
                </a:solidFill>
                <a:effectLst/>
                <a:latin typeface="Century Gothic" panose="020B0502020202020204" pitchFamily="34" charset="0"/>
              </a:rPr>
              <a:t>, intitolato "</a:t>
            </a:r>
            <a:r>
              <a:rPr lang="it-IT" b="0" i="0" dirty="0" err="1">
                <a:solidFill>
                  <a:srgbClr val="F9F9F9"/>
                </a:solidFill>
                <a:effectLst/>
                <a:latin typeface="Century Gothic" panose="020B0502020202020204" pitchFamily="34" charset="0"/>
              </a:rPr>
              <a:t>Reducing</a:t>
            </a:r>
            <a:r>
              <a:rPr lang="it-IT" b="0" i="0" dirty="0">
                <a:solidFill>
                  <a:srgbClr val="F9F9F9"/>
                </a:solidFill>
                <a:effectLst/>
                <a:latin typeface="Century Gothic" panose="020B0502020202020204" pitchFamily="34" charset="0"/>
              </a:rPr>
              <a:t> the </a:t>
            </a:r>
            <a:r>
              <a:rPr lang="it-IT" b="0" i="0" dirty="0" err="1">
                <a:solidFill>
                  <a:srgbClr val="F9F9F9"/>
                </a:solidFill>
                <a:effectLst/>
                <a:latin typeface="Century Gothic" panose="020B0502020202020204" pitchFamily="34" charset="0"/>
              </a:rPr>
              <a:t>Dimensionality</a:t>
            </a:r>
            <a:r>
              <a:rPr lang="it-IT" b="0" i="0" dirty="0">
                <a:solidFill>
                  <a:srgbClr val="F9F9F9"/>
                </a:solidFill>
                <a:effectLst/>
                <a:latin typeface="Century Gothic" panose="020B0502020202020204" pitchFamily="34" charset="0"/>
              </a:rPr>
              <a:t> of Data with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Networks", pubblicato sulla rivista "Science". In questo lavoro, hanno dimostrato come le reti neurali profonde (deep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networks) potessero essere addestrate in modo efficace utilizzando un metodo chiamato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-training" non supervisionato, seguito da un "fine-tuning" supervisionato. Questo approccio ha aiutato a superare il problema della "scomparsa del gradiente"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problem</a:t>
            </a:r>
            <a:r>
              <a:rPr lang="it-IT" b="0" i="0" dirty="0">
                <a:solidFill>
                  <a:srgbClr val="F9F9F9"/>
                </a:solidFill>
                <a:effectLst/>
                <a:latin typeface="Century Gothic" panose="020B0502020202020204" pitchFamily="34" charset="0"/>
              </a:rPr>
              <a:t>), che precedentemente rendeva difficile l'addestramento di reti con molti strati nascosti.</a:t>
            </a:r>
          </a:p>
          <a:p>
            <a:pPr marL="158750" indent="0" algn="l">
              <a:buNone/>
            </a:pPr>
            <a:r>
              <a:rPr lang="it-IT" b="0" i="0" dirty="0">
                <a:solidFill>
                  <a:srgbClr val="F9F9F9"/>
                </a:solidFill>
                <a:effectLst/>
                <a:latin typeface="Century Gothic" panose="020B0502020202020204" pitchFamily="34" charset="0"/>
              </a:rPr>
              <a:t>Sebbene le idee fondamentali e le architetture di base del deep learning, come le reti neurali </a:t>
            </a:r>
            <a:r>
              <a:rPr lang="it-IT" b="0" i="0" dirty="0" err="1">
                <a:solidFill>
                  <a:srgbClr val="F9F9F9"/>
                </a:solidFill>
                <a:effectLst/>
                <a:latin typeface="Century Gothic" panose="020B0502020202020204" pitchFamily="34" charset="0"/>
              </a:rPr>
              <a:t>convoluzionali</a:t>
            </a:r>
            <a:r>
              <a:rPr lang="it-IT" b="0" i="0" dirty="0">
                <a:solidFill>
                  <a:srgbClr val="F9F9F9"/>
                </a:solidFill>
                <a:effectLst/>
                <a:latin typeface="Century Gothic" panose="020B0502020202020204" pitchFamily="34" charset="0"/>
              </a:rPr>
              <a:t> (CNN) e le reti neurali ricorrenti (RNN), fossero state esplorate già negli anni '80 e '90, la mancanza di potenza computazionale e la disponibilità limitata di grandi set di dati impedivano la loro applicazione su larga scala. Con l'avvento di GPU più potenti per l'elaborazione parallela e la disponibilità di grandi dataset, il deep learning ha iniziato a mostrare risultati impressionanti in vari compiti, come il riconoscimento di immagini, il riconoscimento vocale e la traduzione automatica, portando a una rapida adozione e sviluppo nel corso degli anni 2010.</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Il lavoro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colleghi nel 2006, che ha introdotto tecniche efficaci per l'addestramento di reti neurali profonde, come il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-training" non supervisionato seguito da "fine-tuning" supervisionato, ha avuto un impatto significativo sul campo del deep learning in generale, più che sullo sviluppo specifico delle LSTM. Tuttavia, questo lavoro ha contribuito indirettamente a incrementare l'interesse e l'adozione delle tecniche di deep learning, comprese le LSTM, in vari modi:</a:t>
            </a:r>
          </a:p>
          <a:p>
            <a:pPr marL="158750" indent="0" algn="l">
              <a:buNone/>
            </a:pPr>
            <a:r>
              <a:rPr lang="it-IT" b="0" i="0" dirty="0">
                <a:solidFill>
                  <a:srgbClr val="F9F9F9"/>
                </a:solidFill>
                <a:effectLst/>
                <a:latin typeface="Century Gothic" panose="020B0502020202020204" pitchFamily="34" charset="0"/>
              </a:rPr>
              <a:t>Rinnovato Interesse per le Reti Neurali Profonde: Sebbene le LSTM fossero già note per la loro capacità di mitigare il problema della scomparsa del gradiente, il successo del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riacceso l'interesse della comunità scientifica nelle reti neurali profonde. Questo ha portato a un maggiore investimento in ricerca e sviluppo, beneficiando indirettamente anche le LSTM.</a:t>
            </a:r>
          </a:p>
          <a:p>
            <a:pPr marL="158750" indent="0" algn="l">
              <a:buNone/>
            </a:pPr>
            <a:r>
              <a:rPr lang="it-IT" b="0" i="0" dirty="0">
                <a:solidFill>
                  <a:srgbClr val="F9F9F9"/>
                </a:solidFill>
                <a:effectLst/>
                <a:latin typeface="Century Gothic" panose="020B0502020202020204" pitchFamily="34" charset="0"/>
              </a:rPr>
              <a:t>Miglioramenti nella Potenza Computazionale e Tecniche di Addestramento: Il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stimolato lo sviluppo di nuove tecniche di addestramento e l'ottimizzazione dell'uso delle GPU, rendendo più praticabile l'addestramento di modelli complessi come le LSTM su dataset di grandi dimensioni.</a:t>
            </a:r>
          </a:p>
          <a:p>
            <a:pPr marL="158750" indent="0" algn="l">
              <a:buNone/>
            </a:pPr>
            <a:r>
              <a:rPr lang="it-IT" b="0" i="0" dirty="0">
                <a:solidFill>
                  <a:srgbClr val="F9F9F9"/>
                </a:solidFill>
                <a:effectLst/>
                <a:latin typeface="Century Gothic" panose="020B0502020202020204" pitchFamily="34" charset="0"/>
              </a:rPr>
              <a:t>Applicazioni e Ricerca Ampliate: L'entusiasmo generato dalle possibilità del deep learning ha portato a un'esplorazione più ampia di potenziali applicazioni, comprese quelle in cui le LSTM eccellevano, come l'elaborazione del linguaggio naturale (NLP), il riconoscimento vocale e la generazione di testo. Ciò ha portato a innovazioni e miglioramenti nelle architetture LSTM e nella loro implementazione.</a:t>
            </a:r>
          </a:p>
          <a:p>
            <a:pPr marL="158750" indent="0" algn="l">
              <a:buNone/>
            </a:pPr>
            <a:r>
              <a:rPr lang="it-IT" b="0" i="0" dirty="0">
                <a:solidFill>
                  <a:srgbClr val="F9F9F9"/>
                </a:solidFill>
                <a:effectLst/>
                <a:latin typeface="Century Gothic" panose="020B0502020202020204" pitchFamily="34" charset="0"/>
              </a:rPr>
              <a:t>Integrazione con Altre Tecniche di Deep Learning: Il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anche promosso un approccio più olistico al deep learning, incoraggiando l'integrazione delle LSTM con altre architetture neurali profonde per creare sistemi ibridi che potessero trarre vantaggio dalle forze di ciascun modello. Per esempio, l'uso combinato di CNN per l'elaborazione visiva e di LSTM per l'analisi sequenziale in compiti come l'analisi video.</a:t>
            </a:r>
          </a:p>
          <a:p>
            <a:pPr marL="158750" indent="0" algn="l">
              <a:buNone/>
            </a:pPr>
            <a:r>
              <a:rPr lang="it-IT" b="0" i="0" dirty="0">
                <a:solidFill>
                  <a:srgbClr val="F9F9F9"/>
                </a:solidFill>
                <a:effectLst/>
                <a:latin typeface="Century Gothic" panose="020B0502020202020204" pitchFamily="34" charset="0"/>
              </a:rPr>
              <a:t>In conclusione, anche se il lavoro specifico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del 2006 non ha apportato direttamente miglioramenti alle LSTM, l'impulso che ha dato all'intero campo del deep learning ha creato un ambiente in cui la ricerca, lo sviluppo e l'applicazione delle LSTM e di altre tecniche di deep learning hanno potuto fiorire. Questo ha portato a un riconoscimento più ampio delle capacità delle LSTM e a un loro utilizzo più esteso in una varietà di applicazioni.</a:t>
            </a:r>
          </a:p>
          <a:p>
            <a:pPr marL="158750" indent="0" algn="l">
              <a:buNone/>
            </a:pPr>
            <a:endParaRPr lang="it-IT" b="0" i="0" dirty="0">
              <a:solidFill>
                <a:srgbClr val="F9F9F9"/>
              </a:solidFill>
              <a:effectLst/>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889138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l">
              <a:buNone/>
            </a:pPr>
            <a:r>
              <a:rPr lang="it-IT" b="0" dirty="0">
                <a:latin typeface="Century Gothic" panose="020B0502020202020204" pitchFamily="34" charset="0"/>
              </a:rPr>
              <a:t>L</a:t>
            </a:r>
            <a:r>
              <a:rPr lang="it-IT" b="0" i="0" dirty="0">
                <a:solidFill>
                  <a:srgbClr val="F9F9F9"/>
                </a:solidFill>
                <a:effectLst/>
                <a:latin typeface="Century Gothic" panose="020B0502020202020204" pitchFamily="34" charset="0"/>
              </a:rPr>
              <a:t>e GPU (Graphics Processing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non sono state inventate specificamente per il deep learning. Originariamente, le GPU sono state sviluppate per accelerare il rendering grafico in applicazioni videoludiche e nella grafica computerizzata. Il loro scopo principale era di gestire e accelerare la creazione di immagini in un frame buffer destinato all'output su un display.</a:t>
            </a:r>
          </a:p>
          <a:p>
            <a:pPr marL="158750" indent="0" algn="l">
              <a:buNone/>
            </a:pPr>
            <a:r>
              <a:rPr lang="it-IT" b="0" i="0" dirty="0">
                <a:solidFill>
                  <a:srgbClr val="F9F9F9"/>
                </a:solidFill>
                <a:effectLst/>
                <a:latin typeface="Century Gothic" panose="020B0502020202020204" pitchFamily="34" charset="0"/>
              </a:rPr>
              <a:t>Con il passare del tempo, la comunità scientifica e di ricerca ha iniziato a notare che l'architettura parallela delle GPU, progettata per elaborare molti pixel contemporaneamente, si prestava bene anche per il calcolo parallelo necessario in molte applicazioni scientifiche e di ingegneria, compreso il machine learning. In particolare, le operazioni matriciali e vettoriali, che sono fondamentali nell'addestramento delle reti neurali profonde, possono beneficiare enormemente della capacità di elaborazione parallela delle GPU.</a:t>
            </a:r>
          </a:p>
          <a:p>
            <a:pPr marL="158750" indent="0" algn="l">
              <a:buNone/>
            </a:pPr>
            <a:r>
              <a:rPr lang="it-IT" b="0" i="0" dirty="0">
                <a:solidFill>
                  <a:srgbClr val="F9F9F9"/>
                </a:solidFill>
                <a:effectLst/>
                <a:latin typeface="Century Gothic" panose="020B0502020202020204" pitchFamily="34" charset="0"/>
              </a:rPr>
              <a:t>Intorno alla metà degli anni 2000, con l'introduzione di CUDA (Compute </a:t>
            </a:r>
            <a:r>
              <a:rPr lang="it-IT" b="0" i="0" dirty="0" err="1">
                <a:solidFill>
                  <a:srgbClr val="F9F9F9"/>
                </a:solidFill>
                <a:effectLst/>
                <a:latin typeface="Century Gothic" panose="020B0502020202020204" pitchFamily="34" charset="0"/>
              </a:rPr>
              <a:t>Unified</a:t>
            </a:r>
            <a:r>
              <a:rPr lang="it-IT" b="0" i="0" dirty="0">
                <a:solidFill>
                  <a:srgbClr val="F9F9F9"/>
                </a:solidFill>
                <a:effectLst/>
                <a:latin typeface="Century Gothic" panose="020B0502020202020204" pitchFamily="34" charset="0"/>
              </a:rPr>
              <a:t> Device Architecture) da parte di NVIDIA, è diventato più facile per i ricercatori sfruttare la potenza delle GPU per scopi di calcolo generale (GPGPU, General-</a:t>
            </a:r>
            <a:r>
              <a:rPr lang="it-IT" b="0" i="0" dirty="0" err="1">
                <a:solidFill>
                  <a:srgbClr val="F9F9F9"/>
                </a:solidFill>
                <a:effectLst/>
                <a:latin typeface="Century Gothic" panose="020B0502020202020204" pitchFamily="34" charset="0"/>
              </a:rPr>
              <a:t>Purpose</a:t>
            </a:r>
            <a:r>
              <a:rPr lang="it-IT" b="0" i="0" dirty="0">
                <a:solidFill>
                  <a:srgbClr val="F9F9F9"/>
                </a:solidFill>
                <a:effectLst/>
                <a:latin typeface="Century Gothic" panose="020B0502020202020204" pitchFamily="34" charset="0"/>
              </a:rPr>
              <a:t> computing on Graphics Processing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inclusi l'addestramento e l'inferenza dei modelli di deep learning. Questo ha portato a un aumento significativo nell'uso delle GPU nel deep learning, dato che permettevano di ridurre drasticamente i tempi di addestramento dei modelli.</a:t>
            </a:r>
          </a:p>
          <a:p>
            <a:pPr marL="158750" indent="0" algn="l">
              <a:buNone/>
            </a:pPr>
            <a:r>
              <a:rPr lang="it-IT" b="0" i="0" dirty="0">
                <a:solidFill>
                  <a:srgbClr val="F9F9F9"/>
                </a:solidFill>
                <a:effectLst/>
                <a:latin typeface="Century Gothic" panose="020B0502020202020204" pitchFamily="34" charset="0"/>
              </a:rPr>
              <a:t>In sintesi, sebbene le GPU non siano state inventate per il deep learning, la loro architettura si è rivelata estremamente vantaggiosa per questa applicazione, diventando uno strumento chiave per l'accelerazione dell'addestramento dei modelli di intelligenza artificiale.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Negli anni 2000, le enormi quantità di dati di addestramento utilizzate nel machine learning e nel deep learning provenivano da diverse fonti, non solo dallo </a:t>
            </a:r>
            <a:r>
              <a:rPr lang="it-IT" b="0" i="0" dirty="0" err="1">
                <a:solidFill>
                  <a:srgbClr val="F9F9F9"/>
                </a:solidFill>
                <a:effectLst/>
                <a:latin typeface="Century Gothic" panose="020B0502020202020204" pitchFamily="34" charset="0"/>
              </a:rPr>
              <a:t>scraping</a:t>
            </a:r>
            <a:r>
              <a:rPr lang="it-IT" b="0" i="0" dirty="0">
                <a:solidFill>
                  <a:srgbClr val="F9F9F9"/>
                </a:solidFill>
                <a:effectLst/>
                <a:latin typeface="Century Gothic" panose="020B0502020202020204" pitchFamily="34" charset="0"/>
              </a:rPr>
              <a:t> di Internet. Sebbene Internet sia stata una fonte preziosa e in continua espansione di dati, altre fonti importanti hanno contribuito significativamente. Ecco alcune delle principali fonti di dati di addestramento di quel periodo:</a:t>
            </a:r>
          </a:p>
          <a:p>
            <a:pPr marL="158750" indent="0" algn="l">
              <a:buNone/>
            </a:pPr>
            <a:r>
              <a:rPr lang="it-IT" b="0" i="0" dirty="0">
                <a:solidFill>
                  <a:srgbClr val="F9F9F9"/>
                </a:solidFill>
                <a:effectLst/>
                <a:latin typeface="Century Gothic" panose="020B0502020202020204" pitchFamily="34" charset="0"/>
              </a:rPr>
              <a:t>Internet e Web: Senza dubbio, Internet è stata una fonte cruciale di dati, includendo testo da siti web, blog, forum e piattaforme di social media. Lo </a:t>
            </a:r>
            <a:r>
              <a:rPr lang="it-IT" b="0" i="0" dirty="0" err="1">
                <a:solidFill>
                  <a:srgbClr val="F9F9F9"/>
                </a:solidFill>
                <a:effectLst/>
                <a:latin typeface="Century Gothic" panose="020B0502020202020204" pitchFamily="34" charset="0"/>
              </a:rPr>
              <a:t>scraping</a:t>
            </a:r>
            <a:r>
              <a:rPr lang="it-IT" b="0" i="0" dirty="0">
                <a:solidFill>
                  <a:srgbClr val="F9F9F9"/>
                </a:solidFill>
                <a:effectLst/>
                <a:latin typeface="Century Gothic" panose="020B0502020202020204" pitchFamily="34" charset="0"/>
              </a:rPr>
              <a:t> di questi contenuti ha fornito dati per l'elaborazione del linguaggio naturale, l'analisi dei sentimenti, e altre applicazioni di AI.</a:t>
            </a:r>
          </a:p>
          <a:p>
            <a:pPr marL="158750" indent="0" algn="l">
              <a:buNone/>
            </a:pPr>
            <a:r>
              <a:rPr lang="it-IT" b="0" i="0" dirty="0">
                <a:solidFill>
                  <a:srgbClr val="F9F9F9"/>
                </a:solidFill>
                <a:effectLst/>
                <a:latin typeface="Century Gothic" panose="020B0502020202020204" pitchFamily="34" charset="0"/>
              </a:rPr>
              <a:t>Dataset Pubblici e Concorsi: Dataset pubblici come </a:t>
            </a:r>
            <a:r>
              <a:rPr lang="it-IT" b="0" i="0" dirty="0" err="1">
                <a:solidFill>
                  <a:srgbClr val="F9F9F9"/>
                </a:solidFill>
                <a:effectLst/>
                <a:latin typeface="Century Gothic" panose="020B0502020202020204" pitchFamily="34" charset="0"/>
              </a:rPr>
              <a:t>ImageNet</a:t>
            </a:r>
            <a:r>
              <a:rPr lang="it-IT" b="0" i="0" dirty="0">
                <a:solidFill>
                  <a:srgbClr val="F9F9F9"/>
                </a:solidFill>
                <a:effectLst/>
                <a:latin typeface="Century Gothic" panose="020B0502020202020204" pitchFamily="34" charset="0"/>
              </a:rPr>
              <a:t>, che è stato rilasciato nel 2009, hanno fornito grandi quantità di immagini etichettate utilizzate per addestrare e testare modelli di visione artificiale. Concorsi come quelli organizzati su piattaforme come </a:t>
            </a:r>
            <a:r>
              <a:rPr lang="it-IT" b="0" i="0" dirty="0" err="1">
                <a:solidFill>
                  <a:srgbClr val="F9F9F9"/>
                </a:solidFill>
                <a:effectLst/>
                <a:latin typeface="Century Gothic" panose="020B0502020202020204" pitchFamily="34" charset="0"/>
              </a:rPr>
              <a:t>Kaggle</a:t>
            </a:r>
            <a:r>
              <a:rPr lang="it-IT" b="0" i="0" dirty="0">
                <a:solidFill>
                  <a:srgbClr val="F9F9F9"/>
                </a:solidFill>
                <a:effectLst/>
                <a:latin typeface="Century Gothic" panose="020B0502020202020204" pitchFamily="34" charset="0"/>
              </a:rPr>
              <a:t> hanno anche stimolato la disponibilità e la condivisione di dataset per una varietà di compiti di machine learning.</a:t>
            </a:r>
          </a:p>
          <a:p>
            <a:pPr marL="158750" indent="0" algn="l">
              <a:buNone/>
            </a:pPr>
            <a:r>
              <a:rPr lang="it-IT" b="0" i="0" dirty="0">
                <a:solidFill>
                  <a:srgbClr val="F9F9F9"/>
                </a:solidFill>
                <a:effectLst/>
                <a:latin typeface="Century Gothic" panose="020B0502020202020204" pitchFamily="34" charset="0"/>
              </a:rPr>
              <a:t>Dati Governativi e Istituzionali: Le agenzie governative e altre organizzazioni hanno reso disponibili vasti dataset in domini come la sanità, la meteorologia, e la geografia. Questi dati hanno supportato la ricerca in aree come la previsione del tempo, l'analisi epidemiologica, e la pianificazione urbana.</a:t>
            </a:r>
          </a:p>
          <a:p>
            <a:pPr marL="158750" indent="0" algn="l">
              <a:buNone/>
            </a:pPr>
            <a:r>
              <a:rPr lang="it-IT" b="0" i="0" dirty="0">
                <a:solidFill>
                  <a:srgbClr val="F9F9F9"/>
                </a:solidFill>
                <a:effectLst/>
                <a:latin typeface="Century Gothic" panose="020B0502020202020204" pitchFamily="34" charset="0"/>
              </a:rPr>
              <a:t>Dati Generati dall'Utente: Le piattaforme online come i siti di e-commerce e i servizi di streaming hanno raccolto dati sul comportamento degli utenti, recensioni di prodotti, e preferenze di visualizzazione, che sono stati utilizzati per sviluppare sistemi di raccomandazione personalizzati.</a:t>
            </a:r>
          </a:p>
          <a:p>
            <a:pPr marL="158750" indent="0" algn="l">
              <a:buNone/>
            </a:pPr>
            <a:r>
              <a:rPr lang="it-IT" b="0" i="0" dirty="0">
                <a:solidFill>
                  <a:srgbClr val="F9F9F9"/>
                </a:solidFill>
                <a:effectLst/>
                <a:latin typeface="Century Gothic" panose="020B0502020202020204" pitchFamily="34" charset="0"/>
              </a:rPr>
              <a:t>Sensore e Dati di Telemetria: Con l'aumento dell'IoT (Internet of </a:t>
            </a:r>
            <a:r>
              <a:rPr lang="it-IT" b="0" i="0" dirty="0" err="1">
                <a:solidFill>
                  <a:srgbClr val="F9F9F9"/>
                </a:solidFill>
                <a:effectLst/>
                <a:latin typeface="Century Gothic" panose="020B0502020202020204" pitchFamily="34" charset="0"/>
              </a:rPr>
              <a:t>Things</a:t>
            </a:r>
            <a:r>
              <a:rPr lang="it-IT" b="0" i="0" dirty="0">
                <a:solidFill>
                  <a:srgbClr val="F9F9F9"/>
                </a:solidFill>
                <a:effectLst/>
                <a:latin typeface="Century Gothic" panose="020B0502020202020204" pitchFamily="34" charset="0"/>
              </a:rPr>
              <a:t>) e l'uso di sensori in vari settori, grandi quantità di dati sono state generate da dispositivi come smartphone, sensori ambientali, e veicoli. Questi dati sono stati utilizzati per applicazioni che vanno dal monitoraggio della salute alla manutenzione predittiva.</a:t>
            </a:r>
          </a:p>
          <a:p>
            <a:pPr marL="158750" indent="0" algn="l">
              <a:buNone/>
            </a:pPr>
            <a:r>
              <a:rPr lang="it-IT" b="0" i="0" dirty="0">
                <a:solidFill>
                  <a:srgbClr val="F9F9F9"/>
                </a:solidFill>
                <a:effectLst/>
                <a:latin typeface="Century Gothic" panose="020B0502020202020204" pitchFamily="34" charset="0"/>
              </a:rPr>
              <a:t>Ricerca Accademica e Collaborazioni Industriali: Progetti di ricerca universitari e collaborazioni tra istituti di ricerca e industrie hanno prodotto dataset specifici di dominio per la ricerca e lo sviluppo in campi specializzati come la biologia computazionale, la fisica, e la chimica.</a:t>
            </a:r>
          </a:p>
          <a:p>
            <a:pPr marL="158750" indent="0" algn="l">
              <a:buNone/>
            </a:pPr>
            <a:r>
              <a:rPr lang="it-IT" b="0" i="0" dirty="0">
                <a:solidFill>
                  <a:srgbClr val="F9F9F9"/>
                </a:solidFill>
                <a:effectLst/>
                <a:latin typeface="Century Gothic" panose="020B0502020202020204" pitchFamily="34" charset="0"/>
              </a:rPr>
              <a:t>Dati di Simulazione: In alcuni campi, come la robotica e la fisica, i dati generati tramite simulazioni computazionali hanno fornito un mezzo per addestrare modelli in scenari dove raccogliere dati reali sarebbe stato difficile o costoso.</a:t>
            </a:r>
          </a:p>
          <a:p>
            <a:pPr marL="158750" indent="0" algn="l">
              <a:buNone/>
            </a:pPr>
            <a:r>
              <a:rPr lang="it-IT" b="0" i="0" dirty="0">
                <a:solidFill>
                  <a:srgbClr val="F9F9F9"/>
                </a:solidFill>
                <a:effectLst/>
                <a:latin typeface="Century Gothic" panose="020B0502020202020204" pitchFamily="34" charset="0"/>
              </a:rPr>
              <a:t>Queste diverse fonti di dati hanno offerto ai ricercatori e agli sviluppatori una ricchezza di informazioni per addestrare modelli di machine learning, sostenendo l'evoluzione e l'espansione del campo, specialmente con l'ascesa del deep learning verso la fine del decennio.</a:t>
            </a: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15893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l">
              <a:buNone/>
            </a:pPr>
            <a:r>
              <a:rPr lang="it-IT" b="0" i="0" dirty="0">
                <a:solidFill>
                  <a:srgbClr val="FFFFFF"/>
                </a:solidFill>
                <a:effectLst/>
                <a:latin typeface="Century Gothic" panose="020B0502020202020204" pitchFamily="34" charset="0"/>
              </a:rPr>
              <a:t>I parametri di un modello di machine learning o deep learning sono le variabili interne che il modello utilizza per fare previsioni o prendere decisioni basate sui dati di input. Questi parametri sono appresi dal modello durante il processo di addestramento, in cui il modello cerca di ottimizzare questi valori in modo da minimizzare una funzione di perdita, che misura quanto bene il modello sta facendo previsioni rispetto ai dati reali.</a:t>
            </a:r>
          </a:p>
          <a:p>
            <a:pPr marL="158750" indent="0" algn="l">
              <a:buNone/>
            </a:pPr>
            <a:r>
              <a:rPr lang="it-IT" b="0" i="0" dirty="0">
                <a:solidFill>
                  <a:srgbClr val="FFFFFF"/>
                </a:solidFill>
                <a:effectLst/>
                <a:latin typeface="Century Gothic" panose="020B0502020202020204" pitchFamily="34" charset="0"/>
              </a:rPr>
              <a:t>Esempi di Parametri</a:t>
            </a:r>
          </a:p>
          <a:p>
            <a:pPr marL="158750" indent="0" algn="l">
              <a:buNone/>
            </a:pPr>
            <a:r>
              <a:rPr lang="it-IT" b="0" i="0" dirty="0">
                <a:solidFill>
                  <a:srgbClr val="FFFFFF"/>
                </a:solidFill>
                <a:effectLst/>
                <a:latin typeface="Century Gothic" panose="020B0502020202020204" pitchFamily="34" charset="0"/>
              </a:rPr>
              <a:t>Nelle reti neurali, i parametri sono tipicamente i pesi e i </a:t>
            </a:r>
            <a:r>
              <a:rPr lang="it-IT" b="0" i="0" dirty="0" err="1">
                <a:solidFill>
                  <a:srgbClr val="FFFFFF"/>
                </a:solidFill>
                <a:effectLst/>
                <a:latin typeface="Century Gothic" panose="020B0502020202020204" pitchFamily="34" charset="0"/>
              </a:rPr>
              <a:t>bias</a:t>
            </a:r>
            <a:r>
              <a:rPr lang="it-IT" b="0" i="0" dirty="0">
                <a:solidFill>
                  <a:srgbClr val="FFFFFF"/>
                </a:solidFill>
                <a:effectLst/>
                <a:latin typeface="Century Gothic" panose="020B0502020202020204" pitchFamily="34" charset="0"/>
              </a:rPr>
              <a:t> associati a ciascun nodo (o neurone) attraverso le diverse strati della rete. Questi pesi determinano come le attivazioni dai nodi di uno strato sono trasformate prima di essere passate allo strato successivo. </a:t>
            </a:r>
            <a:r>
              <a:rPr lang="it-IT" b="0" i="0" dirty="0">
                <a:solidFill>
                  <a:srgbClr val="F9F9F9"/>
                </a:solidFill>
                <a:effectLst/>
                <a:latin typeface="Century Gothic" panose="020B0502020202020204" pitchFamily="34" charset="0"/>
              </a:rPr>
              <a:t>Nel contesto delle reti neurali, il numero di parametri è direttamente influenzato dal numero di neuroni (nodi) nella rete e dalla connettività tra questi neuroni. Ogni connessione tra i neuroni ha associato un peso, e ogni neurone può avere un </a:t>
            </a:r>
            <a:r>
              <a:rPr lang="it-IT" b="0" i="0" dirty="0" err="1">
                <a:solidFill>
                  <a:srgbClr val="F9F9F9"/>
                </a:solidFill>
                <a:effectLst/>
                <a:latin typeface="Century Gothic" panose="020B0502020202020204" pitchFamily="34" charset="0"/>
              </a:rPr>
              <a:t>bias</a:t>
            </a:r>
            <a:r>
              <a:rPr lang="it-IT" b="0" i="0" dirty="0">
                <a:solidFill>
                  <a:srgbClr val="F9F9F9"/>
                </a:solidFill>
                <a:effectLst/>
                <a:latin typeface="Century Gothic" panose="020B0502020202020204" pitchFamily="34" charset="0"/>
              </a:rPr>
              <a:t>. Quindi, il numero totale di parametri è determinato dalla somma dei pesi e dei </a:t>
            </a:r>
            <a:r>
              <a:rPr lang="it-IT" b="0" i="0" dirty="0" err="1">
                <a:solidFill>
                  <a:srgbClr val="F9F9F9"/>
                </a:solidFill>
                <a:effectLst/>
                <a:latin typeface="Century Gothic" panose="020B0502020202020204" pitchFamily="34" charset="0"/>
              </a:rPr>
              <a:t>bias</a:t>
            </a:r>
            <a:r>
              <a:rPr lang="it-IT" b="0" i="0" dirty="0">
                <a:solidFill>
                  <a:srgbClr val="F9F9F9"/>
                </a:solidFill>
                <a:effectLst/>
                <a:latin typeface="Century Gothic" panose="020B0502020202020204" pitchFamily="34" charset="0"/>
              </a:rPr>
              <a:t> attraverso tutte le connessioni nella rete.</a:t>
            </a: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FFFFF"/>
                </a:solidFill>
                <a:effectLst/>
                <a:latin typeface="Century Gothic" panose="020B0502020202020204" pitchFamily="34" charset="0"/>
              </a:rPr>
              <a:t>Caratteristiche dei Parametri</a:t>
            </a:r>
          </a:p>
          <a:p>
            <a:pPr marL="158750" indent="0" algn="l">
              <a:buNone/>
            </a:pPr>
            <a:r>
              <a:rPr lang="it-IT" b="0" i="0" dirty="0">
                <a:solidFill>
                  <a:srgbClr val="FFFFFF"/>
                </a:solidFill>
                <a:effectLst/>
                <a:latin typeface="Century Gothic" panose="020B0502020202020204" pitchFamily="34" charset="0"/>
              </a:rPr>
              <a:t>Apprendimento Automatico: Durante l'addestramento, il modello aggiusta automaticamente i suoi parametri in risposta ai dati di addestramento per ridurre l'errore tra le previsioni e le verità di base (ground truth).</a:t>
            </a:r>
          </a:p>
          <a:p>
            <a:pPr marL="158750" indent="0" algn="l">
              <a:buNone/>
            </a:pPr>
            <a:r>
              <a:rPr lang="it-IT" b="0" i="0" dirty="0">
                <a:solidFill>
                  <a:srgbClr val="FFFFFF"/>
                </a:solidFill>
                <a:effectLst/>
                <a:latin typeface="Century Gothic" panose="020B0502020202020204" pitchFamily="34" charset="0"/>
              </a:rPr>
              <a:t>Grandezza e Complessità: Il numero di parametri in un modello può variare da pochi in modelli semplici a miliardi in grandi reti neurali come quelle utilizzate nel deep learning. In generale, modelli con più parametri possono catturare relazioni più complesse nei dati, ma richiedono anche più dati di addestramento per evitare l'</a:t>
            </a:r>
            <a:r>
              <a:rPr lang="it-IT" b="0" i="0" dirty="0" err="1">
                <a:solidFill>
                  <a:srgbClr val="FFFFFF"/>
                </a:solidFill>
                <a:effectLst/>
                <a:latin typeface="Century Gothic" panose="020B0502020202020204" pitchFamily="34" charset="0"/>
              </a:rPr>
              <a:t>overfitting</a:t>
            </a:r>
            <a:r>
              <a:rPr lang="it-IT" b="0" i="0" dirty="0">
                <a:solidFill>
                  <a:srgbClr val="FFFFFF"/>
                </a:solidFill>
                <a:effectLst/>
                <a:latin typeface="Century Gothic" panose="020B0502020202020204" pitchFamily="34" charset="0"/>
              </a:rPr>
              <a:t> e possono essere più onerosi da addestrare in termini di risorse computazionali.</a:t>
            </a:r>
          </a:p>
          <a:p>
            <a:pPr marL="158750" indent="0" algn="l">
              <a:buNone/>
            </a:pPr>
            <a:r>
              <a:rPr lang="it-IT" b="0" i="0" dirty="0">
                <a:solidFill>
                  <a:srgbClr val="FFFFFF"/>
                </a:solidFill>
                <a:effectLst/>
                <a:latin typeface="Century Gothic" panose="020B0502020202020204" pitchFamily="34" charset="0"/>
              </a:rPr>
              <a:t>Ottimizzazione: La ricerca dei valori ottimali per i parametri di un modello è un compito centrale nel machine learning, spesso realizzato tramite algoritmi di ottimizzazione come il gradiente discendente.</a:t>
            </a:r>
          </a:p>
          <a:p>
            <a:pPr marL="158750" indent="0" algn="l">
              <a:buNone/>
            </a:pPr>
            <a:r>
              <a:rPr lang="it-IT" b="0" i="0" dirty="0">
                <a:solidFill>
                  <a:srgbClr val="FFFFFF"/>
                </a:solidFill>
                <a:effectLst/>
                <a:latin typeface="Century Gothic" panose="020B0502020202020204" pitchFamily="34" charset="0"/>
              </a:rPr>
              <a:t>In sintesi, i parametri di un modello sono fondamentali per la sua capacità di apprendere dai dati e fare previsioni accurate. La qualità di questi parametri, determinata durante il processo di addestramento, è cruciale per le prestazioni del modello su nuovi dati non visti durante l'addestramento.</a:t>
            </a:r>
          </a:p>
          <a:p>
            <a:pPr marL="158750" indent="0" algn="l">
              <a:buNone/>
            </a:pP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FFFFF"/>
                </a:solidFill>
                <a:effectLst/>
                <a:latin typeface="Century Gothic" panose="020B0502020202020204" pitchFamily="34" charset="0"/>
              </a:rPr>
              <a:t>--</a:t>
            </a:r>
          </a:p>
          <a:p>
            <a:pPr marL="158750" indent="0" algn="l">
              <a:buNone/>
            </a:pP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GPT-3, sviluppato da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è un modello di linguaggio con 175 miliardi di parametri, il che lo rende uno dei modelli di intelligenza artificiale più grandi disponibili al momento del suo rilascio nel 2020. Questa enorme quantità di parametri gli permette di catturare una vasta gamma di conoscenze linguistiche e mondane, rendendolo capace di generare testo coerente e contestualmente appropriato su un'ampia varietà di argomenti.</a:t>
            </a:r>
          </a:p>
          <a:p>
            <a:pPr marL="158750" indent="0" algn="l">
              <a:buNone/>
            </a:pPr>
            <a:r>
              <a:rPr lang="it-IT" b="0" i="0" dirty="0">
                <a:solidFill>
                  <a:srgbClr val="F9F9F9"/>
                </a:solidFill>
                <a:effectLst/>
                <a:latin typeface="Century Gothic" panose="020B0502020202020204" pitchFamily="34" charset="0"/>
              </a:rPr>
              <a:t>Per quanto riguarda il dataset di addestramento, GPT-3 è stato addestrato su un insieme di dati chiamato "Common Crawl", che comprende una vasta porzione del web, insieme ad altri dati testuali da fonti come libri e Wikipedia. Anche se il documento originale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su GPT-3 non specifica esattamente il numero totale di token su cui il modello è stato addestrato, stime basate su informazioni disponibili suggeriscono che GPT-3 potrebbe essere stato addestrato su centinaia di miliardi di token.</a:t>
            </a:r>
          </a:p>
          <a:p>
            <a:pPr marL="158750" indent="0" algn="l">
              <a:buNone/>
            </a:pPr>
            <a:r>
              <a:rPr lang="it-IT" b="0" i="0" dirty="0">
                <a:solidFill>
                  <a:srgbClr val="F9F9F9"/>
                </a:solidFill>
                <a:effectLst/>
                <a:latin typeface="Century Gothic" panose="020B0502020202020204" pitchFamily="34" charset="0"/>
              </a:rPr>
              <a:t>La fonte ufficiale per queste informazioni è il paper originale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che introduce GPT-3, intitolato "Language Models are </a:t>
            </a:r>
            <a:r>
              <a:rPr lang="it-IT" b="0" i="0" dirty="0" err="1">
                <a:solidFill>
                  <a:srgbClr val="F9F9F9"/>
                </a:solidFill>
                <a:effectLst/>
                <a:latin typeface="Century Gothic" panose="020B0502020202020204" pitchFamily="34" charset="0"/>
              </a:rPr>
              <a:t>Few</a:t>
            </a:r>
            <a:r>
              <a:rPr lang="it-IT" b="0" i="0" dirty="0">
                <a:solidFill>
                  <a:srgbClr val="F9F9F9"/>
                </a:solidFill>
                <a:effectLst/>
                <a:latin typeface="Century Gothic" panose="020B0502020202020204" pitchFamily="34" charset="0"/>
              </a:rPr>
              <a:t>-Shot </a:t>
            </a:r>
            <a:r>
              <a:rPr lang="it-IT" b="0" i="0" dirty="0" err="1">
                <a:solidFill>
                  <a:srgbClr val="F9F9F9"/>
                </a:solidFill>
                <a:effectLst/>
                <a:latin typeface="Century Gothic" panose="020B0502020202020204" pitchFamily="34" charset="0"/>
              </a:rPr>
              <a:t>Learners</a:t>
            </a:r>
            <a:r>
              <a:rPr lang="it-IT" b="0" i="0" dirty="0">
                <a:solidFill>
                  <a:srgbClr val="F9F9F9"/>
                </a:solidFill>
                <a:effectLst/>
                <a:latin typeface="Century Gothic" panose="020B0502020202020204" pitchFamily="34" charset="0"/>
              </a:rPr>
              <a:t>", pubblicato nel 2020. Questo documento fornisce dettagli approfonditi sul modello, l'architettura, il processo di addestramento e le prestazioni su una varietà di compiti di elaborazione del linguaggio naturale.</a:t>
            </a:r>
          </a:p>
          <a:p>
            <a:pPr marL="158750" indent="0" algn="l">
              <a:buNone/>
            </a:pPr>
            <a:r>
              <a:rPr lang="it-IT" b="0" i="0" dirty="0">
                <a:solidFill>
                  <a:srgbClr val="F9F9F9"/>
                </a:solidFill>
                <a:effectLst/>
                <a:latin typeface="Century Gothic" panose="020B0502020202020204" pitchFamily="34" charset="0"/>
              </a:rPr>
              <a:t>Il paper può essere trovato facilmente attraverso una ricerca accademica o visitando il sito ufficiale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dove vengono spesso pubblicate le ultime ricerche e sviluppi compiuti dal team.</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GPT-3, sviluppato da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segnato una deviazione dalla pratica precedente dell'organizzazione di rendere liberamente disponibili il codice sorgente e i modelli addestrati dei loro grandi modelli di linguaggio. Mentre le versioni precedenti come GPT e GPT-2 erano state rilasciate al pubblico con i loro pesi e codici,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deciso di non rilasciare pubblicamente il modello completo di GPT-3.</a:t>
            </a:r>
          </a:p>
          <a:p>
            <a:pPr marL="158750" indent="0" algn="l">
              <a:buNone/>
            </a:pPr>
            <a:r>
              <a:rPr lang="it-IT" b="0" i="0" dirty="0">
                <a:solidFill>
                  <a:srgbClr val="F9F9F9"/>
                </a:solidFill>
                <a:effectLst/>
                <a:latin typeface="Century Gothic" panose="020B0502020202020204" pitchFamily="34" charset="0"/>
              </a:rPr>
              <a:t>Questa decisione è stata influenzata da diverse preoccupazioni, tra cui il potenziale abuso del modello per generare testo ingannevole o dannoso su larga scala, le implicazioni etiche e sociali della disseminazione di una tecnologia così potente, e considerazioni commerciali.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optato per rendere GPT-3 disponibile attraverso un'API, che consente agli sviluppatori e alle aziende di accedere alle capacità del modello sotto specifici termini d'uso, mantenendo il controllo sull'applicazione e l'uso del modello.</a:t>
            </a:r>
          </a:p>
          <a:p>
            <a:pPr marL="158750" indent="0" algn="l">
              <a:buNone/>
            </a:pPr>
            <a:r>
              <a:rPr lang="it-IT" b="0" i="0" dirty="0">
                <a:solidFill>
                  <a:srgbClr val="F9F9F9"/>
                </a:solidFill>
                <a:effectLst/>
                <a:latin typeface="Century Gothic" panose="020B0502020202020204" pitchFamily="34" charset="0"/>
              </a:rPr>
              <a:t>Questa mossa ha sollevato discussioni nella comunità di ricerca sull'accessibilità e l'</a:t>
            </a:r>
            <a:r>
              <a:rPr lang="it-IT" b="0" i="0" dirty="0" err="1">
                <a:solidFill>
                  <a:srgbClr val="F9F9F9"/>
                </a:solidFill>
                <a:effectLst/>
                <a:latin typeface="Century Gothic" panose="020B0502020202020204" pitchFamily="34" charset="0"/>
              </a:rPr>
              <a:t>openness</a:t>
            </a:r>
            <a:r>
              <a:rPr lang="it-IT" b="0" i="0" dirty="0">
                <a:solidFill>
                  <a:srgbClr val="F9F9F9"/>
                </a:solidFill>
                <a:effectLst/>
                <a:latin typeface="Century Gothic" panose="020B0502020202020204" pitchFamily="34" charset="0"/>
              </a:rPr>
              <a:t> nell'ambito dell'intelligenza artificiale, ma ha anche sottolineato l'importanza di affrontare le sfide etiche e di sicurezza associate alla distribuzione di tecnologie AI avanzate.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dirty="0"/>
              <a:t>Dataset	#tokens   </a:t>
            </a:r>
            <a:r>
              <a:rPr lang="it-IT" dirty="0" err="1"/>
              <a:t>Proportion</a:t>
            </a:r>
            <a:r>
              <a:rPr lang="it-IT" dirty="0"/>
              <a:t> </a:t>
            </a:r>
            <a:r>
              <a:rPr lang="it-IT" dirty="0" err="1"/>
              <a:t>within</a:t>
            </a:r>
            <a:r>
              <a:rPr lang="it-IT" dirty="0"/>
              <a:t> training</a:t>
            </a:r>
          </a:p>
          <a:p>
            <a:pPr marL="158750" indent="0" algn="l">
              <a:buNone/>
            </a:pPr>
            <a:r>
              <a:rPr lang="it-IT" u="none" strike="noStrike" dirty="0">
                <a:solidFill>
                  <a:srgbClr val="3366CC"/>
                </a:solidFill>
                <a:effectLst/>
                <a:hlinkClick r:id="rId3" tooltip="Common Crawl"/>
              </a:rPr>
              <a:t>Common Crawl</a:t>
            </a:r>
            <a:r>
              <a:rPr lang="it-IT" u="none" strike="noStrike" dirty="0">
                <a:solidFill>
                  <a:srgbClr val="3366CC"/>
                </a:solidFill>
                <a:effectLst/>
              </a:rPr>
              <a:t>	</a:t>
            </a:r>
            <a:r>
              <a:rPr lang="it-IT" dirty="0">
                <a:effectLst/>
              </a:rPr>
              <a:t>410 </a:t>
            </a:r>
            <a:r>
              <a:rPr lang="it-IT" dirty="0" err="1">
                <a:effectLst/>
              </a:rPr>
              <a:t>billion</a:t>
            </a:r>
            <a:r>
              <a:rPr lang="it-IT" dirty="0">
                <a:effectLst/>
              </a:rPr>
              <a:t>	60%</a:t>
            </a:r>
          </a:p>
          <a:p>
            <a:pPr marL="158750" indent="0" algn="l">
              <a:buNone/>
            </a:pPr>
            <a:r>
              <a:rPr lang="it-IT" dirty="0" err="1">
                <a:effectLst/>
              </a:rPr>
              <a:t>WebText</a:t>
            </a:r>
            <a:r>
              <a:rPr lang="it-IT" dirty="0">
                <a:effectLst/>
              </a:rPr>
              <a:t>	219 </a:t>
            </a:r>
            <a:r>
              <a:rPr lang="it-IT" dirty="0" err="1">
                <a:effectLst/>
              </a:rPr>
              <a:t>billion</a:t>
            </a:r>
            <a:r>
              <a:rPr lang="it-IT" dirty="0">
                <a:effectLst/>
              </a:rPr>
              <a:t>	22%</a:t>
            </a:r>
          </a:p>
          <a:p>
            <a:pPr marL="158750" indent="0" algn="l">
              <a:buNone/>
            </a:pPr>
            <a:r>
              <a:rPr lang="it-IT" dirty="0">
                <a:effectLst/>
              </a:rPr>
              <a:t>Books	112 billion8	%</a:t>
            </a:r>
          </a:p>
          <a:p>
            <a:pPr marL="158750" indent="0" algn="l">
              <a:buNone/>
            </a:pPr>
            <a:r>
              <a:rPr lang="it-IT" dirty="0">
                <a:effectLst/>
              </a:rPr>
              <a:t>Books	255 </a:t>
            </a:r>
            <a:r>
              <a:rPr lang="it-IT" dirty="0" err="1">
                <a:effectLst/>
              </a:rPr>
              <a:t>billion</a:t>
            </a:r>
            <a:r>
              <a:rPr lang="it-IT" dirty="0">
                <a:effectLst/>
              </a:rPr>
              <a:t>	8%</a:t>
            </a:r>
          </a:p>
          <a:p>
            <a:pPr marL="158750" indent="0" algn="l">
              <a:buNone/>
            </a:pPr>
            <a:r>
              <a:rPr lang="it-IT" dirty="0">
                <a:effectLst/>
              </a:rPr>
              <a:t>Wikipedia	3 </a:t>
            </a:r>
            <a:r>
              <a:rPr lang="it-IT" dirty="0" err="1">
                <a:effectLst/>
              </a:rPr>
              <a:t>billion</a:t>
            </a:r>
            <a:r>
              <a:rPr lang="it-IT" dirty="0">
                <a:effectLst/>
              </a:rPr>
              <a:t>	3%</a:t>
            </a:r>
            <a:br>
              <a:rPr lang="it-IT" dirty="0"/>
            </a:br>
            <a:endParaRPr lang="it-IT" b="0" i="0" dirty="0">
              <a:solidFill>
                <a:srgbClr val="F9F9F9"/>
              </a:solidFill>
              <a:effectLst/>
              <a:latin typeface="Century Gothic" panose="020B0502020202020204" pitchFamily="34" charset="0"/>
            </a:endParaRPr>
          </a:p>
          <a:p>
            <a:pPr marL="158750" indent="0" algn="l">
              <a:buNone/>
            </a:pPr>
            <a:endParaRPr lang="it-IT" b="0" i="0" dirty="0">
              <a:solidFill>
                <a:srgbClr val="F9F9F9"/>
              </a:solidFill>
              <a:effectLst/>
              <a:latin typeface="Century Gothic" panose="020B0502020202020204" pitchFamily="34" charset="0"/>
            </a:endParaRPr>
          </a:p>
        </p:txBody>
      </p:sp>
    </p:spTree>
    <p:extLst>
      <p:ext uri="{BB962C8B-B14F-4D97-AF65-F5344CB8AC3E}">
        <p14:creationId xmlns:p14="http://schemas.microsoft.com/office/powerpoint/2010/main" val="2573232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93e1249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93e1249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RNN (</a:t>
            </a:r>
            <a:r>
              <a:rPr lang="it-IT" sz="1100" b="0" i="0" u="none" strike="noStrike" cap="none" dirty="0" err="1">
                <a:solidFill>
                  <a:srgbClr val="F9F9F9"/>
                </a:solidFill>
                <a:effectLst/>
                <a:latin typeface="Century Gothic" panose="020B0502020202020204" pitchFamily="34" charset="0"/>
                <a:cs typeface="Arial"/>
                <a:sym typeface="Arial"/>
              </a:rPr>
              <a:t>Recurrent</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Neural</a:t>
            </a:r>
            <a:r>
              <a:rPr lang="it-IT" sz="1100" b="0" i="0" u="none" strike="noStrike" cap="none" dirty="0">
                <a:solidFill>
                  <a:srgbClr val="F9F9F9"/>
                </a:solidFill>
                <a:effectLst/>
                <a:latin typeface="Century Gothic" panose="020B0502020202020204" pitchFamily="34" charset="0"/>
                <a:cs typeface="Arial"/>
                <a:sym typeface="Arial"/>
              </a:rPr>
              <a:t> Network)</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Descrizione: Le RNN sono una classe di reti neurali progettate per elaborare sequenze di dati, memorizzando informazioni nei loro "loop" ricorsivi, che le rendono ideali per compiti come il riconoscimento del parlato o la modellazione del linguaggio.</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Anno di introduzione: Le idee di base delle RNN risalgono agli anni '80, ma hanno guadagnato popolarità negli anni '90.</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Paper: Uno dei paper fondamentali è di </a:t>
            </a:r>
            <a:r>
              <a:rPr lang="it-IT" sz="1100" b="0" i="0" u="none" strike="noStrike" cap="none" dirty="0" err="1">
                <a:solidFill>
                  <a:srgbClr val="F9F9F9"/>
                </a:solidFill>
                <a:effectLst/>
                <a:latin typeface="Century Gothic" panose="020B0502020202020204" pitchFamily="34" charset="0"/>
                <a:cs typeface="Arial"/>
                <a:sym typeface="Arial"/>
              </a:rPr>
              <a:t>Elman</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Finding</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Structure</a:t>
            </a:r>
            <a:r>
              <a:rPr lang="it-IT" sz="1100" b="0" i="0" u="none" strike="noStrike" cap="none" dirty="0">
                <a:solidFill>
                  <a:srgbClr val="F9F9F9"/>
                </a:solidFill>
                <a:effectLst/>
                <a:latin typeface="Century Gothic" panose="020B0502020202020204" pitchFamily="34" charset="0"/>
                <a:cs typeface="Arial"/>
                <a:sym typeface="Arial"/>
              </a:rPr>
              <a:t> in Time" (1990).</a:t>
            </a:r>
          </a:p>
          <a:p>
            <a:pPr marL="158750" indent="0" algn="l">
              <a:buNone/>
            </a:pPr>
            <a:endParaRPr lang="it-IT" b="0" i="0" dirty="0">
              <a:effectLst/>
              <a:latin typeface="Century Gothic" panose="020B0502020202020204" pitchFamily="34" charset="0"/>
            </a:endParaRPr>
          </a:p>
          <a:p>
            <a:pPr marL="158750" indent="0" algn="l">
              <a:buNone/>
            </a:pPr>
            <a:r>
              <a:rPr lang="it-IT" b="0" i="0" dirty="0">
                <a:effectLst/>
                <a:latin typeface="Century Gothic" panose="020B0502020202020204" pitchFamily="34" charset="0"/>
              </a:rPr>
              <a:t>RNN sono ancora utilizzate?</a:t>
            </a:r>
          </a:p>
          <a:p>
            <a:pPr marL="158750" indent="0" algn="l">
              <a:buNone/>
            </a:pPr>
            <a:r>
              <a:rPr lang="it-IT" b="0" i="0" dirty="0">
                <a:solidFill>
                  <a:srgbClr val="F9F9F9"/>
                </a:solidFill>
                <a:effectLst/>
                <a:latin typeface="Century Gothic" panose="020B0502020202020204" pitchFamily="34" charset="0"/>
              </a:rPr>
              <a:t>Sì, le RNN (Reti Neurali Ricorrenti) sono ancora utilizzate in vari ambiti dell'elaborazione del linguaggio naturale (NLP), della modellazione di serie temporali, e in altri contesti dove è importante gestire dati sequenziali. Tuttavia, le RNN tradizionali hanno alcune limitazioni, come la difficoltà nel catturare dipendenze a lungo termine a causa del problema della scomparsa del gradiente.</a:t>
            </a:r>
          </a:p>
          <a:p>
            <a:pPr marL="158750" indent="0" algn="l">
              <a:buNone/>
            </a:pPr>
            <a:r>
              <a:rPr lang="it-IT" b="0" i="0" dirty="0">
                <a:solidFill>
                  <a:srgbClr val="F9F9F9"/>
                </a:solidFill>
                <a:effectLst/>
                <a:latin typeface="Century Gothic" panose="020B0502020202020204" pitchFamily="34" charset="0"/>
              </a:rPr>
              <a:t>Per superare questi limiti, sono state sviluppate architetture più avanzate come le 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e le GRU (</a:t>
            </a:r>
            <a:r>
              <a:rPr lang="it-IT" b="0" i="0" dirty="0" err="1">
                <a:solidFill>
                  <a:srgbClr val="F9F9F9"/>
                </a:solidFill>
                <a:effectLst/>
                <a:latin typeface="Century Gothic" panose="020B0502020202020204" pitchFamily="34" charset="0"/>
              </a:rPr>
              <a:t>Gated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Recurrent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che sono varianti delle RNN progettate per mantenere informazioni per periodi più lunghi e gestire meglio le dipendenze a lungo raggio.</a:t>
            </a:r>
          </a:p>
          <a:p>
            <a:pPr marL="158750" indent="0" algn="l">
              <a:buNone/>
            </a:pPr>
            <a:r>
              <a:rPr lang="it-IT" b="0" i="0" dirty="0">
                <a:solidFill>
                  <a:srgbClr val="F9F9F9"/>
                </a:solidFill>
                <a:effectLst/>
                <a:latin typeface="Century Gothic" panose="020B0502020202020204" pitchFamily="34" charset="0"/>
              </a:rPr>
              <a:t>Inoltre, l'architettura Transformer, introdotta nel 2017, ha guadagnato popolarità per il suo approccio efficace nel gestire sequenze di dati, diventando lo standard de facto in molti compiti di NLP grazie alla sua capacità di gestire dipendenze complesse e al suo training più efficiente rispetto alle RNN.</a:t>
            </a:r>
          </a:p>
          <a:p>
            <a:pPr marL="158750" indent="0" algn="l">
              <a:buNone/>
            </a:pPr>
            <a:r>
              <a:rPr lang="it-IT" b="0" i="0" dirty="0">
                <a:solidFill>
                  <a:srgbClr val="F9F9F9"/>
                </a:solidFill>
                <a:effectLst/>
                <a:latin typeface="Century Gothic" panose="020B0502020202020204" pitchFamily="34" charset="0"/>
              </a:rPr>
              <a:t>Le RNN, inclusi i loro miglioramenti come LSTM e GRU, rimangono tuttavia strumenti preziosi in specifici contesti, specialmente dove la complessità computazionale dei Transformer può non essere giustificata o in applicazioni che richiedono la modellazione di sequenze temporali in tempo reale o su dispositivi con risorse limitate.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La scomparsa del gradiente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Con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 (scomparsa del gradiente) si intende un problema comune nelle reti neurali profonde, in particolare nelle RNN (Reti Neurali Ricorrenti), che si verifica durante il processo di </a:t>
            </a:r>
            <a:r>
              <a:rPr lang="it-IT" b="0" i="0" dirty="0" err="1">
                <a:solidFill>
                  <a:srgbClr val="F9F9F9"/>
                </a:solidFill>
                <a:effectLst/>
                <a:latin typeface="Century Gothic" panose="020B0502020202020204" pitchFamily="34" charset="0"/>
              </a:rPr>
              <a:t>backpropagation</a:t>
            </a:r>
            <a:r>
              <a:rPr lang="it-IT" b="0" i="0" dirty="0">
                <a:solidFill>
                  <a:srgbClr val="F9F9F9"/>
                </a:solidFill>
                <a:effectLst/>
                <a:latin typeface="Century Gothic" panose="020B0502020202020204" pitchFamily="34" charset="0"/>
              </a:rPr>
              <a:t>. Durante l'addestramento di una rete neurale, i gradienti dei pesi vengono calcolati per aggiornare tali pesi, basandosi sull'errore prodotto rispetto all'output desiderato.</a:t>
            </a:r>
          </a:p>
          <a:p>
            <a:pPr marL="158750" indent="0" algn="l">
              <a:buNone/>
            </a:pPr>
            <a:r>
              <a:rPr lang="it-IT" b="0" i="0" dirty="0">
                <a:solidFill>
                  <a:srgbClr val="F9F9F9"/>
                </a:solidFill>
                <a:effectLst/>
                <a:latin typeface="Century Gothic" panose="020B0502020202020204" pitchFamily="34" charset="0"/>
              </a:rPr>
              <a:t>Il problema della scomparsa del gradiente si verifica quando i valori di questi gradienti tendono a zero man mano che si </a:t>
            </a:r>
            <a:r>
              <a:rPr lang="it-IT" b="0" i="0" dirty="0" err="1">
                <a:solidFill>
                  <a:srgbClr val="F9F9F9"/>
                </a:solidFill>
                <a:effectLst/>
                <a:latin typeface="Century Gothic" panose="020B0502020202020204" pitchFamily="34" charset="0"/>
              </a:rPr>
              <a:t>retropropagano</a:t>
            </a:r>
            <a:r>
              <a:rPr lang="it-IT" b="0" i="0" dirty="0">
                <a:solidFill>
                  <a:srgbClr val="F9F9F9"/>
                </a:solidFill>
                <a:effectLst/>
                <a:latin typeface="Century Gothic" panose="020B0502020202020204" pitchFamily="34" charset="0"/>
              </a:rPr>
              <a:t> attraverso le varie fasi della rete, specialmente in reti con molte </a:t>
            </a:r>
            <a:r>
              <a:rPr lang="it-IT" b="0" i="0" dirty="0" err="1">
                <a:solidFill>
                  <a:srgbClr val="F9F9F9"/>
                </a:solidFill>
                <a:effectLst/>
                <a:latin typeface="Century Gothic" panose="020B0502020202020204" pitchFamily="34" charset="0"/>
              </a:rPr>
              <a:t>layer</a:t>
            </a:r>
            <a:r>
              <a:rPr lang="it-IT" b="0" i="0" dirty="0">
                <a:solidFill>
                  <a:srgbClr val="F9F9F9"/>
                </a:solidFill>
                <a:effectLst/>
                <a:latin typeface="Century Gothic" panose="020B0502020202020204" pitchFamily="34" charset="0"/>
              </a:rPr>
              <a:t> o con dipendenze a lungo termine. Quando i gradienti diventano molto piccoli, l'aggiornamento dei pesi nelle fasi iniziali della rete diventa insignificante, rendendo estremamente lenta o addirittura bloccando l'apprendimento di queste parti della rete.</a:t>
            </a:r>
          </a:p>
          <a:p>
            <a:pPr marL="158750" indent="0" algn="l">
              <a:buNone/>
            </a:pPr>
            <a:r>
              <a:rPr lang="it-IT" b="0" i="0" dirty="0">
                <a:solidFill>
                  <a:srgbClr val="F9F9F9"/>
                </a:solidFill>
                <a:effectLst/>
                <a:latin typeface="Century Gothic" panose="020B0502020202020204" pitchFamily="34" charset="0"/>
              </a:rPr>
              <a:t>Questo fenomeno limita la capacità delle reti di apprendere correlazioni tra eventi che sono temporalmente distanti l'uno dall'altro, rendendo difficile per le RNN tradizionali gestire sequenze di dati lunghe o complesse. Per affrontare questo problema sono state sviluppate architetture di rete neurale come le 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e le GRU (</a:t>
            </a:r>
            <a:r>
              <a:rPr lang="it-IT" b="0" i="0" dirty="0" err="1">
                <a:solidFill>
                  <a:srgbClr val="F9F9F9"/>
                </a:solidFill>
                <a:effectLst/>
                <a:latin typeface="Century Gothic" panose="020B0502020202020204" pitchFamily="34" charset="0"/>
              </a:rPr>
              <a:t>Gated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Recurrent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che introducono meccanismi per regolare il flusso di informazioni e mantenere stabili i gradienti attraverso lunghe sequenze.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a:t>
            </a:r>
          </a:p>
          <a:p>
            <a:pPr marL="158750" indent="0" algn="l">
              <a:buNone/>
            </a:pPr>
            <a:r>
              <a:rPr lang="it-IT" b="0" i="0" dirty="0">
                <a:solidFill>
                  <a:srgbClr val="F9F9F9"/>
                </a:solidFill>
                <a:effectLst/>
                <a:latin typeface="Century Gothic" panose="020B0502020202020204" pitchFamily="34" charset="0"/>
              </a:rPr>
              <a:t>Descrizione: Le LSTM sono una speciale architettura di RNN progettata per superare il problema della scomparsa del gradiente, rendendole efficaci nel catturare dipendenze a lungo termine nei dati sequenziali.</a:t>
            </a:r>
          </a:p>
          <a:p>
            <a:pPr marL="158750" indent="0" algn="l">
              <a:buNone/>
            </a:pPr>
            <a:r>
              <a:rPr lang="it-IT" b="0" i="0" dirty="0">
                <a:solidFill>
                  <a:srgbClr val="F9F9F9"/>
                </a:solidFill>
                <a:effectLst/>
                <a:latin typeface="Century Gothic" panose="020B0502020202020204" pitchFamily="34" charset="0"/>
              </a:rPr>
              <a:t>Anno di introduzione: 1997.</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Hochreiter</a:t>
            </a:r>
            <a:r>
              <a:rPr lang="it-IT" b="0" i="0" dirty="0">
                <a:solidFill>
                  <a:srgbClr val="F9F9F9"/>
                </a:solidFill>
                <a:effectLst/>
                <a:latin typeface="Century Gothic" panose="020B0502020202020204" pitchFamily="34" charset="0"/>
              </a:rPr>
              <a:t> &amp; </a:t>
            </a:r>
            <a:r>
              <a:rPr lang="it-IT" b="0" i="0" dirty="0" err="1">
                <a:solidFill>
                  <a:srgbClr val="F9F9F9"/>
                </a:solidFill>
                <a:effectLst/>
                <a:latin typeface="Century Gothic" panose="020B0502020202020204" pitchFamily="34" charset="0"/>
              </a:rPr>
              <a:t>Schmidhuber</a:t>
            </a:r>
            <a:r>
              <a:rPr lang="it-IT" b="0" i="0" dirty="0">
                <a:solidFill>
                  <a:srgbClr val="F9F9F9"/>
                </a:solidFill>
                <a:effectLst/>
                <a:latin typeface="Century Gothic" panose="020B0502020202020204" pitchFamily="34" charset="0"/>
              </a:rPr>
              <a:t>,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Computation</a:t>
            </a:r>
            <a:r>
              <a:rPr lang="it-IT" b="0" i="0" dirty="0">
                <a:solidFill>
                  <a:srgbClr val="F9F9F9"/>
                </a:solidFill>
                <a:effectLst/>
                <a:latin typeface="Century Gothic" panose="020B0502020202020204" pitchFamily="34" charset="0"/>
              </a:rPr>
              <a:t> (1997).</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VAE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Descrizione: I VAE sono una classe di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che apprendono la distribuzione dei dati in uno spazio latente, facilitando la generazione di nuovi dati che assomigliano a quelli di addestramento.</a:t>
            </a:r>
          </a:p>
          <a:p>
            <a:pPr marL="158750" indent="0" algn="l">
              <a:buNone/>
            </a:pPr>
            <a:r>
              <a:rPr lang="it-IT" b="0" i="0" dirty="0">
                <a:solidFill>
                  <a:srgbClr val="F9F9F9"/>
                </a:solidFill>
                <a:effectLst/>
                <a:latin typeface="Century Gothic" panose="020B0502020202020204" pitchFamily="34" charset="0"/>
              </a:rPr>
              <a:t>Anno di introduzione: 2013.</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Kingma</a:t>
            </a:r>
            <a:r>
              <a:rPr lang="it-IT" b="0" i="0" dirty="0">
                <a:solidFill>
                  <a:srgbClr val="F9F9F9"/>
                </a:solidFill>
                <a:effectLst/>
                <a:latin typeface="Century Gothic" panose="020B0502020202020204" pitchFamily="34" charset="0"/>
              </a:rPr>
              <a:t> &amp; </a:t>
            </a:r>
            <a:r>
              <a:rPr lang="it-IT" b="0" i="0" dirty="0" err="1">
                <a:solidFill>
                  <a:srgbClr val="F9F9F9"/>
                </a:solidFill>
                <a:effectLst/>
                <a:latin typeface="Century Gothic" panose="020B0502020202020204" pitchFamily="34" charset="0"/>
              </a:rPr>
              <a:t>Welling</a:t>
            </a:r>
            <a:r>
              <a:rPr lang="it-IT" b="0" i="0" dirty="0">
                <a:solidFill>
                  <a:srgbClr val="F9F9F9"/>
                </a:solidFill>
                <a:effectLst/>
                <a:latin typeface="Century Gothic" panose="020B0502020202020204" pitchFamily="34" charset="0"/>
              </a:rPr>
              <a:t>, "Auto-Encoding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Bayes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arXiv</a:t>
            </a:r>
            <a:r>
              <a:rPr lang="it-IT" b="0" i="0" dirty="0">
                <a:solidFill>
                  <a:srgbClr val="F9F9F9"/>
                </a:solidFill>
                <a:effectLst/>
                <a:latin typeface="Century Gothic" panose="020B0502020202020204" pitchFamily="34" charset="0"/>
              </a:rPr>
              <a:t> preprint arXiv:1312.6114 (2013).</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err="1">
                <a:solidFill>
                  <a:srgbClr val="F9F9F9"/>
                </a:solidFill>
                <a:effectLst/>
                <a:latin typeface="Century Gothic" panose="020B0502020202020204" pitchFamily="34" charset="0"/>
              </a:rPr>
              <a:t>Autoencoder</a:t>
            </a: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Un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un tipo di rete neurale utilizzata per l'apprendimento non supervisionato. Il suo obiettivo principale è imparare una rappresentazione (codifica) compatta dei dati di input, per poi ricostruirli (decodifica) il più fedelmente possibile. Un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composto da due parti principali:</a:t>
            </a:r>
          </a:p>
          <a:p>
            <a:pPr marL="158750" indent="0" algn="l">
              <a:buNone/>
            </a:pPr>
            <a:r>
              <a:rPr lang="it-IT" b="0" i="0" dirty="0">
                <a:solidFill>
                  <a:srgbClr val="F9F9F9"/>
                </a:solidFill>
                <a:effectLst/>
                <a:latin typeface="Century Gothic" panose="020B0502020202020204" pitchFamily="34" charset="0"/>
              </a:rPr>
              <a:t>Encoder: Trasforma i dati di input in una rappresentazione ridotta nello spazio latente.</a:t>
            </a:r>
          </a:p>
          <a:p>
            <a:pPr marL="158750" indent="0" algn="l">
              <a:buNone/>
            </a:pPr>
            <a:r>
              <a:rPr lang="it-IT" b="0" i="0" dirty="0">
                <a:solidFill>
                  <a:srgbClr val="F9F9F9"/>
                </a:solidFill>
                <a:effectLst/>
                <a:latin typeface="Century Gothic" panose="020B0502020202020204" pitchFamily="34" charset="0"/>
              </a:rPr>
              <a:t>Decoder: Ricostruisce i dati di input partendo dalla rappresentazione ridotta.</a:t>
            </a:r>
          </a:p>
          <a:p>
            <a:pPr marL="158750" indent="0" algn="l">
              <a:buNone/>
            </a:pPr>
            <a:r>
              <a:rPr lang="it-IT" b="0" i="0" dirty="0">
                <a:solidFill>
                  <a:srgbClr val="F9F9F9"/>
                </a:solidFill>
                <a:effectLst/>
                <a:latin typeface="Century Gothic" panose="020B0502020202020204" pitchFamily="34" charset="0"/>
              </a:rPr>
              <a:t>La "compressione" dei dati nell'encoder e la loro successiva "decompressione" nel decoder permettono all'</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di imparare le caratteristiche salienti dei dati.</a:t>
            </a:r>
          </a:p>
          <a:p>
            <a:pPr marL="158750" indent="0" algn="l">
              <a:buNone/>
            </a:pPr>
            <a:r>
              <a:rPr lang="it-IT" b="0" i="0" dirty="0">
                <a:solidFill>
                  <a:srgbClr val="F9F9F9"/>
                </a:solidFill>
                <a:effectLst/>
                <a:latin typeface="Century Gothic" panose="020B0502020202020204" pitchFamily="34" charset="0"/>
              </a:rPr>
              <a:t>Spazio Latente</a:t>
            </a:r>
          </a:p>
          <a:p>
            <a:pPr marL="158750" indent="0" algn="l">
              <a:buNone/>
            </a:pPr>
            <a:r>
              <a:rPr lang="it-IT" b="0" i="0" dirty="0">
                <a:solidFill>
                  <a:srgbClr val="F9F9F9"/>
                </a:solidFill>
                <a:effectLst/>
                <a:latin typeface="Century Gothic" panose="020B0502020202020204" pitchFamily="34" charset="0"/>
              </a:rPr>
              <a:t>Lo spazio latente, nel contesto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il dominio in cui i dati di input vengono codificati dall'encoder. Questo spazio ha di solito una </a:t>
            </a:r>
            <a:r>
              <a:rPr lang="it-IT" b="0" i="0" dirty="0" err="1">
                <a:solidFill>
                  <a:srgbClr val="F9F9F9"/>
                </a:solidFill>
                <a:effectLst/>
                <a:latin typeface="Century Gothic" panose="020B0502020202020204" pitchFamily="34" charset="0"/>
              </a:rPr>
              <a:t>dimensionalità</a:t>
            </a:r>
            <a:r>
              <a:rPr lang="it-IT" b="0" i="0" dirty="0">
                <a:solidFill>
                  <a:srgbClr val="F9F9F9"/>
                </a:solidFill>
                <a:effectLst/>
                <a:latin typeface="Century Gothic" panose="020B0502020202020204" pitchFamily="34" charset="0"/>
              </a:rPr>
              <a:t> inferiore rispetto ai dati di input e cattura le loro caratteristiche essenziali. Lo spazio latente funge da ponte tra l'encoder e il decoder: mentre l'encoder mappa i dati di input in questo spazio, il decoder li utilizza per ricostruire l'input originale.</a:t>
            </a:r>
          </a:p>
          <a:p>
            <a:pPr marL="158750" indent="0" algn="l">
              <a:buNone/>
            </a:pP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Autoencoders</a:t>
            </a:r>
            <a:r>
              <a:rPr lang="it-IT" b="0" i="0" dirty="0">
                <a:solidFill>
                  <a:srgbClr val="F9F9F9"/>
                </a:solidFill>
                <a:effectLst/>
                <a:latin typeface="Century Gothic" panose="020B0502020202020204" pitchFamily="34" charset="0"/>
              </a:rPr>
              <a:t> (VAE)</a:t>
            </a:r>
          </a:p>
          <a:p>
            <a:pPr marL="158750" indent="0" algn="l">
              <a:buNone/>
            </a:pPr>
            <a:r>
              <a:rPr lang="it-IT" b="0" i="0" dirty="0">
                <a:solidFill>
                  <a:srgbClr val="F9F9F9"/>
                </a:solidFill>
                <a:effectLst/>
                <a:latin typeface="Century Gothic" panose="020B0502020202020204" pitchFamily="34" charset="0"/>
              </a:rPr>
              <a:t>I VAE sono una variante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che non solo imparano la rappresentazione dei dati nello spazio latente, ma modellano anche la distribuzione di questi dati in tale spazio. A differenza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tradizionali, che apprendono una mappatura fissa dall'input allo spazio latente, i VAE introducono un elemento stocastico: l'encoder produce parametri di una distribuzione di probabilità (tipicamente una gaussiana) per ogni dimensione dello spazio latente. Il decoder poi campiona da questa distribuzione per generare la ricostruzione dell'input.</a:t>
            </a:r>
          </a:p>
          <a:p>
            <a:pPr marL="158750" indent="0" algn="l">
              <a:buNone/>
            </a:pPr>
            <a:r>
              <a:rPr lang="it-IT" b="0" i="0" dirty="0">
                <a:solidFill>
                  <a:srgbClr val="F9F9F9"/>
                </a:solidFill>
                <a:effectLst/>
                <a:latin typeface="Century Gothic" panose="020B0502020202020204" pitchFamily="34" charset="0"/>
              </a:rPr>
              <a:t>Questa caratteristica rende i VAE particolarmente potenti per la generazione di dati: campionando diversi punti dallo spazio latente, possiamo generare nuovi dati che assomigliano a quelli di addestramento. La capacità di modellare esplicitamente la distribuzione dello spazio latente consente ai VAE di generare dati coerenti e variati in modo controllato.</a:t>
            </a:r>
          </a:p>
          <a:p>
            <a:pPr marL="158750" indent="0" algn="l">
              <a:buNone/>
            </a:pPr>
            <a:r>
              <a:rPr lang="it-IT" b="0" i="0" dirty="0">
                <a:solidFill>
                  <a:srgbClr val="F9F9F9"/>
                </a:solidFill>
                <a:effectLst/>
                <a:latin typeface="Century Gothic" panose="020B0502020202020204" pitchFamily="34" charset="0"/>
              </a:rPr>
              <a:t>In sintesi, 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e, in particolare, i VAE, forniscono un meccanismo potente per la compressione dei dati e la generazione di dati, sfruttando la ricca struttura dello spazio latente per catturare e replicare le caratteristiche fondamentali dei dati di addestramento.</a:t>
            </a:r>
          </a:p>
          <a:p>
            <a:pPr marL="158750" indent="0" algn="l">
              <a:buNone/>
            </a:pPr>
            <a:r>
              <a:rPr lang="it-IT" b="0" i="0" dirty="0">
                <a:solidFill>
                  <a:srgbClr val="F9F9F9"/>
                </a:solidFill>
                <a:effectLst/>
                <a:latin typeface="Century Gothic" panose="020B0502020202020204" pitchFamily="34" charset="0"/>
              </a:rPr>
              <a:t>I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Autoencoders</a:t>
            </a:r>
            <a:r>
              <a:rPr lang="it-IT" b="0" i="0" dirty="0">
                <a:solidFill>
                  <a:srgbClr val="F9F9F9"/>
                </a:solidFill>
                <a:effectLst/>
                <a:latin typeface="Century Gothic" panose="020B0502020202020204" pitchFamily="34" charset="0"/>
              </a:rPr>
              <a:t> (VAE) sono ampiamente utilizzati oggi in vari campi dell'intelligenza artificiale e dell'apprendimento automatico, grazie alla loro capacità di apprendere rappresentazioni latenti dei dati e generare nuovi dati che seguono la stessa distribuzione dei dati originali. Alcuni degli utilizzi principali dei VAE includono:</a:t>
            </a:r>
          </a:p>
          <a:p>
            <a:pPr marL="158750" indent="0" algn="l">
              <a:buNone/>
            </a:pPr>
            <a:r>
              <a:rPr lang="it-IT" b="0" i="0" dirty="0">
                <a:solidFill>
                  <a:srgbClr val="F9F9F9"/>
                </a:solidFill>
                <a:effectLst/>
                <a:latin typeface="Century Gothic" panose="020B0502020202020204" pitchFamily="34" charset="0"/>
              </a:rPr>
              <a:t>Generazione di Immagini: I VAE sono utilizzati per generare nuove immagini realistiche in ambiti come il design, i videogiochi e la realtà virtuale. Possono creare volti, paesaggi, oggetti, e altro ancora che non esistono nel mondo reale ma sembrano naturali.</a:t>
            </a:r>
          </a:p>
          <a:p>
            <a:pPr marL="158750" indent="0" algn="l">
              <a:buNone/>
            </a:pPr>
            <a:r>
              <a:rPr lang="it-IT" b="0" i="0" dirty="0">
                <a:solidFill>
                  <a:srgbClr val="F9F9F9"/>
                </a:solidFill>
                <a:effectLst/>
                <a:latin typeface="Century Gothic" panose="020B0502020202020204" pitchFamily="34" charset="0"/>
              </a:rPr>
              <a:t>Modellazione del Linguaggio: Anche se meno comuni dei modelli basati sui Transformer per il testo, i VAE trovano applicazione nella generazione di testo, consentendo di esplorare nuovi stili di scrittura o generare testi su argomenti specifici.</a:t>
            </a:r>
          </a:p>
          <a:p>
            <a:pPr marL="158750" indent="0" algn="l">
              <a:buNone/>
            </a:pPr>
            <a:r>
              <a:rPr lang="it-IT" b="0" i="0" dirty="0">
                <a:solidFill>
                  <a:srgbClr val="F9F9F9"/>
                </a:solidFill>
                <a:effectLst/>
                <a:latin typeface="Century Gothic" panose="020B0502020202020204" pitchFamily="34" charset="0"/>
              </a:rPr>
              <a:t>Bioinformatica: Nei settori della genetica e della bioinformatica, i VAE aiutano a modellare e generare sequenze di DNA o proteine, facilitando la ricerca di nuove sequenze con caratteristiche desiderate.</a:t>
            </a:r>
          </a:p>
          <a:p>
            <a:pPr marL="158750" indent="0" algn="l">
              <a:buNone/>
            </a:pPr>
            <a:r>
              <a:rPr lang="it-IT" b="0" i="0" dirty="0">
                <a:solidFill>
                  <a:srgbClr val="F9F9F9"/>
                </a:solidFill>
                <a:effectLst/>
                <a:latin typeface="Century Gothic" panose="020B0502020202020204" pitchFamily="34" charset="0"/>
              </a:rPr>
              <a:t>Elaborazione del Linguaggio Naturale (NLP): I VAE possono essere utilizzati per vari compiti di NLP, come la parafrasi di frasi o la generazione di risposte in sistemi di dialogo.</a:t>
            </a:r>
          </a:p>
          <a:p>
            <a:pPr marL="158750" indent="0" algn="l">
              <a:buNone/>
            </a:pPr>
            <a:r>
              <a:rPr lang="it-IT" b="0" i="0" dirty="0">
                <a:solidFill>
                  <a:srgbClr val="F9F9F9"/>
                </a:solidFill>
                <a:effectLst/>
                <a:latin typeface="Century Gothic" panose="020B0502020202020204" pitchFamily="34" charset="0"/>
              </a:rPr>
              <a:t>Raccomandazione di Prodotti: I VAE possono aiutare a costruire sistemi di raccomandazione personalizzati analizzando le preferenze degli utenti e generando raccomandazioni che si adattano ai loro gusti.</a:t>
            </a:r>
          </a:p>
          <a:p>
            <a:pPr marL="158750" indent="0" algn="l">
              <a:buNone/>
            </a:pPr>
            <a:r>
              <a:rPr lang="it-IT" b="0" i="0" dirty="0">
                <a:solidFill>
                  <a:srgbClr val="F9F9F9"/>
                </a:solidFill>
                <a:effectLst/>
                <a:latin typeface="Century Gothic" panose="020B0502020202020204" pitchFamily="34" charset="0"/>
              </a:rPr>
              <a:t>Apprendimento Non Supervisionato: I VAE sono uno strumento prezioso per l'apprendimento non supervisionato, permettendo di scoprire la struttura sottostante dei dati senza etichette.</a:t>
            </a:r>
          </a:p>
          <a:p>
            <a:pPr marL="158750" indent="0" algn="l">
              <a:buNone/>
            </a:pPr>
            <a:r>
              <a:rPr lang="it-IT" b="0" i="0" dirty="0">
                <a:solidFill>
                  <a:srgbClr val="F9F9F9"/>
                </a:solidFill>
                <a:effectLst/>
                <a:latin typeface="Century Gothic" panose="020B0502020202020204" pitchFamily="34" charset="0"/>
              </a:rPr>
              <a:t>Trasferimento e Apprendimento Federato: La capacità dei VAE di comprimere dati in uno spazio latente utile li rende adatti per applicazioni di trasferimento di apprendimento e apprendimento federato, dove modelli vengono addestrati su dispositivi </a:t>
            </a:r>
            <a:r>
              <a:rPr lang="it-IT" b="0" i="0" dirty="0" err="1">
                <a:solidFill>
                  <a:srgbClr val="F9F9F9"/>
                </a:solidFill>
                <a:effectLst/>
                <a:latin typeface="Century Gothic" panose="020B0502020202020204" pitchFamily="34" charset="0"/>
              </a:rPr>
              <a:t>edge</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Nonostante la popolarità dei modelli basati su Transformer in applicazioni come la generazione di testo e la comprensione del linguaggio naturale, i VAE mantengono un ruolo importante in scenari dove è fondamentale la generazione e la modellazione probabilistica dei dati. La loro capacità di generare nuovi campioni a partire da uno spazio latente li rende uno strumento potente e versatile per la ricerca e lo sviluppo in molteplici domini dell'IA.</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GAN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a:t>
            </a:r>
          </a:p>
          <a:p>
            <a:pPr marL="158750" indent="0" algn="l">
              <a:buNone/>
            </a:pPr>
            <a:r>
              <a:rPr lang="it-IT" b="0" i="0" dirty="0">
                <a:solidFill>
                  <a:srgbClr val="F9F9F9"/>
                </a:solidFill>
                <a:effectLst/>
                <a:latin typeface="Century Gothic" panose="020B0502020202020204" pitchFamily="34" charset="0"/>
              </a:rPr>
              <a:t>Descrizione: Le GAN sono modelli generativi che apprendono a creare dati simili a quelli di addestramento tramite un gioco competitivo tra due reti, un generatore che crea dati e un discriminatore che valuta la loro autenticità.</a:t>
            </a:r>
          </a:p>
          <a:p>
            <a:pPr marL="158750" indent="0" algn="l">
              <a:buNone/>
            </a:pPr>
            <a:r>
              <a:rPr lang="it-IT" b="0" i="0" dirty="0">
                <a:solidFill>
                  <a:srgbClr val="F9F9F9"/>
                </a:solidFill>
                <a:effectLst/>
                <a:latin typeface="Century Gothic" panose="020B0502020202020204" pitchFamily="34" charset="0"/>
              </a:rPr>
              <a:t>Anno di introduzione: 2014.</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Goodfellow</a:t>
            </a:r>
            <a:r>
              <a:rPr lang="it-IT" b="0" i="0" dirty="0">
                <a:solidFill>
                  <a:srgbClr val="F9F9F9"/>
                </a:solidFill>
                <a:effectLst/>
                <a:latin typeface="Century Gothic" panose="020B0502020202020204" pitchFamily="34" charset="0"/>
              </a:rPr>
              <a:t> et al.,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Nets", NIPS (2014).</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Le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Networks (GAN) sono ampiamente utilizzate oggi in svariati campi e applicazioni. Dall'introduzione da parte di Ian </a:t>
            </a:r>
            <a:r>
              <a:rPr lang="it-IT" b="0" i="0" dirty="0" err="1">
                <a:solidFill>
                  <a:srgbClr val="F9F9F9"/>
                </a:solidFill>
                <a:effectLst/>
                <a:latin typeface="Century Gothic" panose="020B0502020202020204" pitchFamily="34" charset="0"/>
              </a:rPr>
              <a:t>Goodfellow</a:t>
            </a:r>
            <a:r>
              <a:rPr lang="it-IT" b="0" i="0" dirty="0">
                <a:solidFill>
                  <a:srgbClr val="F9F9F9"/>
                </a:solidFill>
                <a:effectLst/>
                <a:latin typeface="Century Gothic" panose="020B0502020202020204" pitchFamily="34" charset="0"/>
              </a:rPr>
              <a:t> e collaboratori nel 2014, le GAN hanno rivoluzionato il modo in cui possiamo generare dati artificiali realistici, in particolare immagini, ma anche testi, musica, e video. Ecco alcuni ambiti in cui le GAN sono particolarmente impiegate:</a:t>
            </a:r>
          </a:p>
          <a:p>
            <a:pPr marL="158750" indent="0" algn="l">
              <a:buNone/>
            </a:pPr>
            <a:r>
              <a:rPr lang="it-IT" b="0" i="0" dirty="0">
                <a:solidFill>
                  <a:srgbClr val="F9F9F9"/>
                </a:solidFill>
                <a:effectLst/>
                <a:latin typeface="Century Gothic" panose="020B0502020202020204" pitchFamily="34" charset="0"/>
              </a:rPr>
              <a:t>Generazione di Immagini: Le GAN sono state utilizzate per creare immagini altamente realistiche di oggetti, persone, paesaggi e altro ancora. Sono inoltre impiegate nel miglioramento della risoluzione delle immagini (super-</a:t>
            </a:r>
            <a:r>
              <a:rPr lang="it-IT" b="0" i="0" dirty="0" err="1">
                <a:solidFill>
                  <a:srgbClr val="F9F9F9"/>
                </a:solidFill>
                <a:effectLst/>
                <a:latin typeface="Century Gothic" panose="020B0502020202020204" pitchFamily="34" charset="0"/>
              </a:rPr>
              <a:t>resolution</a:t>
            </a:r>
            <a:r>
              <a:rPr lang="it-IT" b="0" i="0" dirty="0">
                <a:solidFill>
                  <a:srgbClr val="F9F9F9"/>
                </a:solidFill>
                <a:effectLst/>
                <a:latin typeface="Century Gothic" panose="020B0502020202020204" pitchFamily="34" charset="0"/>
              </a:rPr>
              <a:t>) e nella generazione di arte digitale.</a:t>
            </a:r>
          </a:p>
          <a:p>
            <a:pPr marL="158750" indent="0" algn="l">
              <a:buNone/>
            </a:pPr>
            <a:r>
              <a:rPr lang="it-IT" b="0" i="0" dirty="0">
                <a:solidFill>
                  <a:srgbClr val="F9F9F9"/>
                </a:solidFill>
                <a:effectLst/>
                <a:latin typeface="Century Gothic" panose="020B0502020202020204" pitchFamily="34" charset="0"/>
              </a:rPr>
              <a:t>Sintesi di Video: Le GAN possono generare sequenze video realistici o modificare video esistenti, ad esempio cambiando le condizioni atmosferiche in una scena.</a:t>
            </a:r>
          </a:p>
          <a:p>
            <a:pPr marL="158750" indent="0" algn="l">
              <a:buNone/>
            </a:pPr>
            <a:r>
              <a:rPr lang="it-IT" b="0" i="0" dirty="0">
                <a:solidFill>
                  <a:srgbClr val="F9F9F9"/>
                </a:solidFill>
                <a:effectLst/>
                <a:latin typeface="Century Gothic" panose="020B0502020202020204" pitchFamily="34" charset="0"/>
              </a:rPr>
              <a:t>Trasferimento di Stile: Le GAN sono utilizzate per applicare lo stile di un'immagine (ad esempio, il tratto di un pittore famoso) a un'altra, creando opere d'arte uniche.</a:t>
            </a:r>
          </a:p>
          <a:p>
            <a:pPr marL="158750" indent="0" algn="l">
              <a:buNone/>
            </a:pPr>
            <a:r>
              <a:rPr lang="it-IT" b="0" i="0" dirty="0">
                <a:solidFill>
                  <a:srgbClr val="F9F9F9"/>
                </a:solidFill>
                <a:effectLst/>
                <a:latin typeface="Century Gothic" panose="020B0502020202020204" pitchFamily="34" charset="0"/>
              </a:rPr>
              <a:t>Sintesi Vocale e Musica: Anche se meno comuni rispetto alla generazione di immagini, le GAN sono state esplorate per la creazione di contenuti audio, come la sintesi vocale e la composizione musicale.</a:t>
            </a:r>
          </a:p>
          <a:p>
            <a:pPr marL="158750" indent="0" algn="l">
              <a:buNone/>
            </a:pPr>
            <a:r>
              <a:rPr lang="it-IT" b="0" i="0" dirty="0">
                <a:solidFill>
                  <a:srgbClr val="F9F9F9"/>
                </a:solidFill>
                <a:effectLst/>
                <a:latin typeface="Century Gothic" panose="020B0502020202020204" pitchFamily="34" charset="0"/>
              </a:rPr>
              <a:t>Data </a:t>
            </a:r>
            <a:r>
              <a:rPr lang="it-IT" b="0" i="0" dirty="0" err="1">
                <a:solidFill>
                  <a:srgbClr val="F9F9F9"/>
                </a:solidFill>
                <a:effectLst/>
                <a:latin typeface="Century Gothic" panose="020B0502020202020204" pitchFamily="34" charset="0"/>
              </a:rPr>
              <a:t>Augmentation</a:t>
            </a:r>
            <a:r>
              <a:rPr lang="it-IT" b="0" i="0" dirty="0">
                <a:solidFill>
                  <a:srgbClr val="F9F9F9"/>
                </a:solidFill>
                <a:effectLst/>
                <a:latin typeface="Century Gothic" panose="020B0502020202020204" pitchFamily="34" charset="0"/>
              </a:rPr>
              <a:t>: Le GAN possono generare dati di addestramento aggiuntivi per modelli di apprendimento automatico, particolarmente utile quando le etichette sono scarse o costose da ottenere.</a:t>
            </a:r>
          </a:p>
          <a:p>
            <a:pPr marL="158750" indent="0" algn="l">
              <a:buNone/>
            </a:pPr>
            <a:r>
              <a:rPr lang="it-IT" b="0" i="0" dirty="0">
                <a:solidFill>
                  <a:srgbClr val="F9F9F9"/>
                </a:solidFill>
                <a:effectLst/>
                <a:latin typeface="Century Gothic" panose="020B0502020202020204" pitchFamily="34" charset="0"/>
              </a:rPr>
              <a:t>Simulazione di Dati per la Ricerca Scientifica: In campi come la fisica e la biologia, le GAN sono impiegate per simulare dati sperimentali, aiutando nella progettazione di esperimenti e nell'interpretazione dei risultati.</a:t>
            </a:r>
          </a:p>
          <a:p>
            <a:pPr marL="158750" indent="0" algn="l">
              <a:buNone/>
            </a:pPr>
            <a:r>
              <a:rPr lang="it-IT" b="0" i="0" dirty="0">
                <a:solidFill>
                  <a:srgbClr val="F9F9F9"/>
                </a:solidFill>
                <a:effectLst/>
                <a:latin typeface="Century Gothic" panose="020B0502020202020204" pitchFamily="34" charset="0"/>
              </a:rPr>
              <a:t>Riconoscimento e Analisi del Comportamento: Le GAN trovano applicazione nella generazione di scenari virtuali per l'addestramento di sistemi di riconoscimento e nella simulazione di comportamenti umani per studi di ergonomia o sicurezza.</a:t>
            </a:r>
          </a:p>
          <a:p>
            <a:pPr marL="158750" indent="0" algn="l">
              <a:buNone/>
            </a:pPr>
            <a:r>
              <a:rPr lang="it-IT" b="0" i="0" dirty="0">
                <a:solidFill>
                  <a:srgbClr val="F9F9F9"/>
                </a:solidFill>
                <a:effectLst/>
                <a:latin typeface="Century Gothic" panose="020B0502020202020204" pitchFamily="34" charset="0"/>
              </a:rPr>
              <a:t>Nonostante la loro diffusa applicazione, le GAN presentano ancora sfide, come la stabilità dell'addestramento e la possibilità di generare output non realistici (artefatti). Tuttavia, l'innovazione continua nel campo mantiene le GAN al centro dell'attenzione nella ricerca e nello sviluppo di soluzioni generative avanzate.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err="1">
                <a:solidFill>
                  <a:srgbClr val="F9F9F9"/>
                </a:solidFill>
                <a:effectLst/>
                <a:latin typeface="Century Gothic" panose="020B0502020202020204" pitchFamily="34" charset="0"/>
              </a:rPr>
              <a:t>Diffusion</a:t>
            </a:r>
            <a:r>
              <a:rPr lang="it-IT" b="0" i="0" dirty="0">
                <a:solidFill>
                  <a:srgbClr val="F9F9F9"/>
                </a:solidFill>
                <a:effectLst/>
                <a:latin typeface="Century Gothic" panose="020B0502020202020204" pitchFamily="34" charset="0"/>
              </a:rPr>
              <a:t> Model</a:t>
            </a:r>
          </a:p>
          <a:p>
            <a:pPr marL="158750" indent="0" algn="l">
              <a:buNone/>
            </a:pPr>
            <a:r>
              <a:rPr lang="it-IT" b="0" i="0" dirty="0">
                <a:solidFill>
                  <a:srgbClr val="F9F9F9"/>
                </a:solidFill>
                <a:effectLst/>
                <a:latin typeface="Century Gothic" panose="020B0502020202020204" pitchFamily="34" charset="0"/>
              </a:rPr>
              <a:t>Descrizione: I modelli di diffusione generano dati gradualmente, partendo da un pattern di rumore e applicando un processo inverso di diffusione per produrre output che assomigliano ai dati di addestramento.</a:t>
            </a:r>
          </a:p>
          <a:p>
            <a:pPr marL="158750" indent="0" algn="l">
              <a:buNone/>
            </a:pPr>
            <a:r>
              <a:rPr lang="it-IT" b="0" i="0" dirty="0">
                <a:solidFill>
                  <a:srgbClr val="F9F9F9"/>
                </a:solidFill>
                <a:effectLst/>
                <a:latin typeface="Century Gothic" panose="020B0502020202020204" pitchFamily="34" charset="0"/>
              </a:rPr>
              <a:t>Anno di introduzione: Le idee di base risalgono ai primi anni 2010, ma hanno guadagnato popolarità significativa intorno al 2020-2021.</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Sohl-Dickstein</a:t>
            </a:r>
            <a:r>
              <a:rPr lang="it-IT" b="0" i="0" dirty="0">
                <a:solidFill>
                  <a:srgbClr val="F9F9F9"/>
                </a:solidFill>
                <a:effectLst/>
                <a:latin typeface="Century Gothic" panose="020B0502020202020204" pitchFamily="34" charset="0"/>
              </a:rPr>
              <a:t> et al., "Deep </a:t>
            </a:r>
            <a:r>
              <a:rPr lang="it-IT" b="0" i="0" dirty="0" err="1">
                <a:solidFill>
                  <a:srgbClr val="F9F9F9"/>
                </a:solidFill>
                <a:effectLst/>
                <a:latin typeface="Century Gothic" panose="020B0502020202020204" pitchFamily="34" charset="0"/>
              </a:rPr>
              <a:t>Unsupervised</a:t>
            </a:r>
            <a:r>
              <a:rPr lang="it-IT" b="0" i="0" dirty="0">
                <a:solidFill>
                  <a:srgbClr val="F9F9F9"/>
                </a:solidFill>
                <a:effectLst/>
                <a:latin typeface="Century Gothic" panose="020B0502020202020204" pitchFamily="34" charset="0"/>
              </a:rPr>
              <a:t> Learning </a:t>
            </a:r>
            <a:r>
              <a:rPr lang="it-IT" b="0" i="0" dirty="0" err="1">
                <a:solidFill>
                  <a:srgbClr val="F9F9F9"/>
                </a:solidFill>
                <a:effectLst/>
                <a:latin typeface="Century Gothic" panose="020B0502020202020204" pitchFamily="34" charset="0"/>
              </a:rPr>
              <a:t>using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Nonequilibrium</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Thermodynamics</a:t>
            </a:r>
            <a:r>
              <a:rPr lang="it-IT" b="0" i="0" dirty="0">
                <a:solidFill>
                  <a:srgbClr val="F9F9F9"/>
                </a:solidFill>
                <a:effectLst/>
                <a:latin typeface="Century Gothic" panose="020B0502020202020204" pitchFamily="34" charset="0"/>
              </a:rPr>
              <a:t>", ICML (2015) è uno dei lavori pionieristici, anche se i modelli di diffusione hanno guadagnato attenzione con lavori successivi.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Questi modelli lavorano in due fasi principali:</a:t>
            </a:r>
          </a:p>
          <a:p>
            <a:pPr marL="158750" indent="0" algn="l">
              <a:buNone/>
            </a:pPr>
            <a:r>
              <a:rPr lang="it-IT" b="0" i="0" dirty="0">
                <a:solidFill>
                  <a:srgbClr val="F9F9F9"/>
                </a:solidFill>
                <a:effectLst/>
                <a:latin typeface="Century Gothic" panose="020B0502020202020204" pitchFamily="34" charset="0"/>
              </a:rPr>
              <a:t>Fase di diffusione (o deterioramento): partendo da un dato di esempio reale (come un'immagine), il modello applica progressivamente del rumore a questo dato, passo dopo passo, fino a trasformarlo in un pattern di rumore puro o quasi puro. Questo processo è guidato da una catena di Markov e si basa su equazioni differenziali stocastiche. L'idea è quella di portare il dato da uno stato strutturato a uno stato di massima entropia (rumore).</a:t>
            </a:r>
          </a:p>
          <a:p>
            <a:pPr marL="158750" indent="0" algn="l">
              <a:buNone/>
            </a:pPr>
            <a:r>
              <a:rPr lang="it-IT" b="0" i="0" dirty="0">
                <a:solidFill>
                  <a:srgbClr val="F9F9F9"/>
                </a:solidFill>
                <a:effectLst/>
                <a:latin typeface="Century Gothic" panose="020B0502020202020204" pitchFamily="34" charset="0"/>
              </a:rPr>
              <a:t>Fase di </a:t>
            </a:r>
            <a:r>
              <a:rPr lang="it-IT" b="0" i="0" dirty="0" err="1">
                <a:solidFill>
                  <a:srgbClr val="F9F9F9"/>
                </a:solidFill>
                <a:effectLst/>
                <a:latin typeface="Century Gothic" panose="020B0502020202020204" pitchFamily="34" charset="0"/>
              </a:rPr>
              <a:t>denoising</a:t>
            </a:r>
            <a:r>
              <a:rPr lang="it-IT" b="0" i="0" dirty="0">
                <a:solidFill>
                  <a:srgbClr val="F9F9F9"/>
                </a:solidFill>
                <a:effectLst/>
                <a:latin typeface="Century Gothic" panose="020B0502020202020204" pitchFamily="34" charset="0"/>
              </a:rPr>
              <a:t> (o reverse </a:t>
            </a:r>
            <a:r>
              <a:rPr lang="it-IT" b="0" i="0" dirty="0" err="1">
                <a:solidFill>
                  <a:srgbClr val="F9F9F9"/>
                </a:solidFill>
                <a:effectLst/>
                <a:latin typeface="Century Gothic" panose="020B0502020202020204" pitchFamily="34" charset="0"/>
              </a:rPr>
              <a:t>diffusion</a:t>
            </a:r>
            <a:r>
              <a:rPr lang="it-IT" b="0" i="0" dirty="0">
                <a:solidFill>
                  <a:srgbClr val="F9F9F9"/>
                </a:solidFill>
                <a:effectLst/>
                <a:latin typeface="Century Gothic" panose="020B0502020202020204" pitchFamily="34" charset="0"/>
              </a:rPr>
              <a:t>): partendo dal pattern di rumore generato nella fase precedente, il modello cerca di "indovinare" o ricostruire il dato originale attraverso una serie di passi che progressivamente riducono il rumore. In questa fase, il modello utilizza l'apprendimento per prevedere la sequenza inversa di applicazione del rumore, cercando di ricostruire l'immagine originale o di generare nuove varianti basate sullo spazio latente appreso.</a:t>
            </a:r>
          </a:p>
          <a:p>
            <a:pPr marL="158750" indent="0" algn="l">
              <a:buNone/>
            </a:pPr>
            <a:r>
              <a:rPr lang="it-IT" b="0" i="0" dirty="0">
                <a:solidFill>
                  <a:srgbClr val="F9F9F9"/>
                </a:solidFill>
                <a:effectLst/>
                <a:latin typeface="Century Gothic" panose="020B0502020202020204" pitchFamily="34" charset="0"/>
              </a:rPr>
              <a:t>La chiave del processo sta nella capacità del modello di apprendere come il rumore è stato applicato e, inversamente, come può essere rimosso per tornare a una rappresentazione coerente dei dati di partenza. Questo approccio consente ai modelli di diffusione di generare dati (come immagini, testi, audio) che sono realisticamente simili a quelli del set di addestramento, offrendo una nuova e potente tecnica per la generazione di contenuti artificiali.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 modelli di diffusione sono attualmente utilizzati e stanno guadagnando sempre più popolarità nel campo dell'intelligenza artificiale, soprattutto per la generazione di contenuti come immagini, testo e audio. Questi modelli hanno dimostrato di essere particolarmente efficaci nella creazione di immagini ad alta risoluzione che sono visivamente impressionanti e spesso indistinguibili da quelle reali.</a:t>
            </a:r>
          </a:p>
          <a:p>
            <a:pPr marL="158750" indent="0" algn="l">
              <a:buNone/>
            </a:pPr>
            <a:r>
              <a:rPr lang="it-IT" b="0" i="0" dirty="0">
                <a:solidFill>
                  <a:srgbClr val="F9F9F9"/>
                </a:solidFill>
                <a:effectLst/>
                <a:latin typeface="Century Gothic" panose="020B0502020202020204" pitchFamily="34" charset="0"/>
              </a:rPr>
              <a:t>La loro capacità di generare dati realistici e dettagliati li rende utili in una varietà di applicazioni, tra cui:</a:t>
            </a:r>
          </a:p>
          <a:p>
            <a:pPr marL="158750" indent="0" algn="l">
              <a:buNone/>
            </a:pPr>
            <a:r>
              <a:rPr lang="it-IT" b="0" i="0" dirty="0">
                <a:solidFill>
                  <a:srgbClr val="F9F9F9"/>
                </a:solidFill>
                <a:effectLst/>
                <a:latin typeface="Century Gothic" panose="020B0502020202020204" pitchFamily="34" charset="0"/>
              </a:rPr>
              <a:t>Arte e Creatività: Generazione di nuove opere d'arte digitale e assistenza nella progettazione creativa.</a:t>
            </a:r>
          </a:p>
          <a:p>
            <a:pPr marL="158750" indent="0" algn="l">
              <a:buNone/>
            </a:pPr>
            <a:r>
              <a:rPr lang="it-IT" b="0" i="0" dirty="0">
                <a:solidFill>
                  <a:srgbClr val="F9F9F9"/>
                </a:solidFill>
                <a:effectLst/>
                <a:latin typeface="Century Gothic" panose="020B0502020202020204" pitchFamily="34" charset="0"/>
              </a:rPr>
              <a:t>Sintesi di Immagini: Creazione di immagini realistiche da descrizioni testuali o modifiche guidate da attributi specifici.</a:t>
            </a:r>
          </a:p>
          <a:p>
            <a:pPr marL="158750" indent="0" algn="l">
              <a:buNone/>
            </a:pPr>
            <a:r>
              <a:rPr lang="it-IT" b="0" i="0" dirty="0">
                <a:solidFill>
                  <a:srgbClr val="F9F9F9"/>
                </a:solidFill>
                <a:effectLst/>
                <a:latin typeface="Century Gothic" panose="020B0502020202020204" pitchFamily="34" charset="0"/>
              </a:rPr>
              <a:t>Miglioramento dell'Immagine: Restauro di foto danneggiate, rimozione di oggetti indesiderati dalle immagini, e miglioramento della qualità delle immagini.</a:t>
            </a:r>
          </a:p>
          <a:p>
            <a:pPr marL="158750" indent="0" algn="l">
              <a:buNone/>
            </a:pPr>
            <a:r>
              <a:rPr lang="it-IT" b="0" i="0" dirty="0">
                <a:solidFill>
                  <a:srgbClr val="F9F9F9"/>
                </a:solidFill>
                <a:effectLst/>
                <a:latin typeface="Century Gothic" panose="020B0502020202020204" pitchFamily="34" charset="0"/>
              </a:rPr>
              <a:t>Generazione di Audio e Musica: Produzione di musica e suoni realistici.</a:t>
            </a:r>
          </a:p>
          <a:p>
            <a:pPr marL="158750" indent="0" algn="l">
              <a:buNone/>
            </a:pPr>
            <a:r>
              <a:rPr lang="it-IT" b="0" i="0" dirty="0">
                <a:solidFill>
                  <a:srgbClr val="F9F9F9"/>
                </a:solidFill>
                <a:effectLst/>
                <a:latin typeface="Century Gothic" panose="020B0502020202020204" pitchFamily="34" charset="0"/>
              </a:rPr>
              <a:t>Applicazioni Scientifiche: Utilizzo in biologia computazionale, chimica e fisica per la generazione di strutture molecolari e simulazioni.</a:t>
            </a:r>
          </a:p>
          <a:p>
            <a:pPr marL="158750" indent="0" algn="l">
              <a:buNone/>
            </a:pPr>
            <a:r>
              <a:rPr lang="it-IT" b="0" i="0" dirty="0">
                <a:solidFill>
                  <a:srgbClr val="F9F9F9"/>
                </a:solidFill>
                <a:effectLst/>
                <a:latin typeface="Century Gothic" panose="020B0502020202020204" pitchFamily="34" charset="0"/>
              </a:rPr>
              <a:t>Uno dei punti di forza dei modelli di diffusione è la loro capacità di controllare il processo generativo in modo più granulare rispetto ad altri modelli generativi, come le GAN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Networks). Questo controllo granulare consente una maggiore flessibilità nella creazione di variazioni sui dati generati e nella navigazione dello spazio di generazione dei dati.</a:t>
            </a:r>
          </a:p>
          <a:p>
            <a:pPr marL="158750" indent="0" algn="l">
              <a:buNone/>
            </a:pPr>
            <a:r>
              <a:rPr lang="it-IT" b="0" i="0" dirty="0">
                <a:solidFill>
                  <a:srgbClr val="F9F9F9"/>
                </a:solidFill>
                <a:effectLst/>
                <a:latin typeface="Century Gothic" panose="020B0502020202020204" pitchFamily="34" charset="0"/>
              </a:rPr>
              <a:t>Inoltre, la ricerca sui modelli di diffusione è molto attiva, con continui progressi che migliorano la loro efficienza, la qualità dei dati generati e la velocità di generazione, rendendoli sempre più praticabili per un'ampia gamma di applicazioni.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Transformer</a:t>
            </a:r>
          </a:p>
          <a:p>
            <a:pPr marL="158750" indent="0" algn="l">
              <a:buNone/>
            </a:pPr>
            <a:r>
              <a:rPr lang="it-IT" b="0" i="0" dirty="0">
                <a:solidFill>
                  <a:srgbClr val="F9F9F9"/>
                </a:solidFill>
                <a:effectLst/>
                <a:latin typeface="Century Gothic" panose="020B0502020202020204" pitchFamily="34" charset="0"/>
              </a:rPr>
              <a:t>Descrizione: I Transformer sono un tipo di architettura per l'elaborazione del linguaggio naturale che utilizza meccanismi di attenzione per catturare relazioni complesse nei dati sequenziali, superando alcune limitazioni delle RNN e delle LSTM.</a:t>
            </a:r>
          </a:p>
          <a:p>
            <a:pPr marL="158750" indent="0" algn="l">
              <a:buNone/>
            </a:pPr>
            <a:r>
              <a:rPr lang="it-IT" b="0" i="0" dirty="0">
                <a:solidFill>
                  <a:srgbClr val="F9F9F9"/>
                </a:solidFill>
                <a:effectLst/>
                <a:latin typeface="Century Gothic" panose="020B0502020202020204" pitchFamily="34" charset="0"/>
              </a:rPr>
              <a:t>Anno di introduzione: 2017.</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Vaswani</a:t>
            </a:r>
            <a:r>
              <a:rPr lang="it-IT" b="0" i="0" dirty="0">
                <a:solidFill>
                  <a:srgbClr val="F9F9F9"/>
                </a:solidFill>
                <a:effectLst/>
                <a:latin typeface="Century Gothic" panose="020B0502020202020204" pitchFamily="34" charset="0"/>
              </a:rPr>
              <a:t> et al., "</a:t>
            </a:r>
            <a:r>
              <a:rPr lang="it-IT" b="0" i="0" dirty="0" err="1">
                <a:solidFill>
                  <a:srgbClr val="F9F9F9"/>
                </a:solidFill>
                <a:effectLst/>
                <a:latin typeface="Century Gothic" panose="020B0502020202020204" pitchFamily="34" charset="0"/>
              </a:rPr>
              <a:t>Attention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is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All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You</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Need</a:t>
            </a:r>
            <a:r>
              <a:rPr lang="it-IT" b="0" i="0" dirty="0">
                <a:solidFill>
                  <a:srgbClr val="F9F9F9"/>
                </a:solidFill>
                <a:effectLst/>
                <a:latin typeface="Century Gothic" panose="020B0502020202020204" pitchFamily="34" charset="0"/>
              </a:rPr>
              <a:t>", NIPS (2017).</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 Transformer sono alla base dei principali modelli fondazionali nell'ambito dell'intelligenza artificiale, soprattutto per quanto riguarda l'elaborazione del linguaggio naturale (NLP) e compiti correlati. Questi modelli, come GPT (Generative </a:t>
            </a:r>
            <a:r>
              <a:rPr lang="it-IT" b="0" i="0" dirty="0" err="1">
                <a:solidFill>
                  <a:srgbClr val="F9F9F9"/>
                </a:solidFill>
                <a:effectLst/>
                <a:latin typeface="Century Gothic" panose="020B0502020202020204" pitchFamily="34" charset="0"/>
              </a:rPr>
              <a:t>Pretrained</a:t>
            </a:r>
            <a:r>
              <a:rPr lang="it-IT" b="0" i="0" dirty="0">
                <a:solidFill>
                  <a:srgbClr val="F9F9F9"/>
                </a:solidFill>
                <a:effectLst/>
                <a:latin typeface="Century Gothic" panose="020B0502020202020204" pitchFamily="34" charset="0"/>
              </a:rPr>
              <a:t> Transformer), BERT (</a:t>
            </a:r>
            <a:r>
              <a:rPr lang="it-IT" b="0" i="0" dirty="0" err="1">
                <a:solidFill>
                  <a:srgbClr val="F9F9F9"/>
                </a:solidFill>
                <a:effectLst/>
                <a:latin typeface="Century Gothic" panose="020B0502020202020204" pitchFamily="34" charset="0"/>
              </a:rPr>
              <a:t>Bidirectional</a:t>
            </a:r>
            <a:r>
              <a:rPr lang="it-IT" b="0" i="0" dirty="0">
                <a:solidFill>
                  <a:srgbClr val="F9F9F9"/>
                </a:solidFill>
                <a:effectLst/>
                <a:latin typeface="Century Gothic" panose="020B0502020202020204" pitchFamily="34" charset="0"/>
              </a:rPr>
              <a:t> Encoder </a:t>
            </a:r>
            <a:r>
              <a:rPr lang="it-IT" b="0" i="0" dirty="0" err="1">
                <a:solidFill>
                  <a:srgbClr val="F9F9F9"/>
                </a:solidFill>
                <a:effectLst/>
                <a:latin typeface="Century Gothic" panose="020B0502020202020204" pitchFamily="34" charset="0"/>
              </a:rPr>
              <a:t>Representations</a:t>
            </a:r>
            <a:r>
              <a:rPr lang="it-IT" b="0" i="0" dirty="0">
                <a:solidFill>
                  <a:srgbClr val="F9F9F9"/>
                </a:solidFill>
                <a:effectLst/>
                <a:latin typeface="Century Gothic" panose="020B0502020202020204" pitchFamily="34" charset="0"/>
              </a:rPr>
              <a:t> from Transformers), e vari altri derivati, hanno dimostrato capacità eccezionali in una vasta gamma di compiti di NLP, dalla comprensione del testo alla generazione di contenuti, dalla traduzione automatica all'analisi del sentiment, e oltre.</a:t>
            </a:r>
          </a:p>
          <a:p>
            <a:pPr marL="158750" indent="0" algn="l">
              <a:buNone/>
            </a:pPr>
            <a:r>
              <a:rPr lang="it-IT" b="0" i="0" dirty="0">
                <a:solidFill>
                  <a:srgbClr val="F9F9F9"/>
                </a:solidFill>
                <a:effectLst/>
                <a:latin typeface="Century Gothic" panose="020B0502020202020204" pitchFamily="34" charset="0"/>
              </a:rPr>
              <a:t>I modelli fondazionali basati su Transformer hanno cambiato il panorama dell'IA per vari motivi:</a:t>
            </a:r>
          </a:p>
          <a:p>
            <a:pPr marL="158750" indent="0" algn="l">
              <a:buNone/>
            </a:pPr>
            <a:r>
              <a:rPr lang="it-IT" b="0" i="0" dirty="0">
                <a:solidFill>
                  <a:srgbClr val="F9F9F9"/>
                </a:solidFill>
                <a:effectLst/>
                <a:latin typeface="Century Gothic" panose="020B0502020202020204" pitchFamily="34" charset="0"/>
              </a:rPr>
              <a:t>Capacità di Generalizzazione: I modelli fondazionali sono addestrati su vasti corpus di testo, apprendendo una vasta gamma di conoscenze e abilità linguistiche che possono essere poi adattate a compiti specifici con una quantità relativamente piccola di dati di fine-tuning.</a:t>
            </a:r>
          </a:p>
          <a:p>
            <a:pPr marL="158750" indent="0" algn="l">
              <a:buNone/>
            </a:pPr>
            <a:r>
              <a:rPr lang="it-IT" b="0" i="0" dirty="0">
                <a:solidFill>
                  <a:srgbClr val="F9F9F9"/>
                </a:solidFill>
                <a:effectLst/>
                <a:latin typeface="Century Gothic" panose="020B0502020202020204" pitchFamily="34" charset="0"/>
              </a:rPr>
              <a:t>Flessibilità: I Transformer possono essere utilizzati per una varietà di formati di input e output, rendendoli adatti a molteplici applicazioni oltre il NLP, come la visione artificiale e l'elaborazione del segnale.</a:t>
            </a:r>
          </a:p>
          <a:p>
            <a:pPr marL="158750" indent="0" algn="l">
              <a:buNone/>
            </a:pPr>
            <a:r>
              <a:rPr lang="it-IT" b="0" i="0" dirty="0">
                <a:solidFill>
                  <a:srgbClr val="F9F9F9"/>
                </a:solidFill>
                <a:effectLst/>
                <a:latin typeface="Century Gothic" panose="020B0502020202020204" pitchFamily="34" charset="0"/>
              </a:rPr>
              <a:t>Efficacia: Grazie alla loro architettura che fa ampio uso dei meccanismi di attenzione, i Transformer riescono a catturare relazioni complesse e a lungo raggio nei dati, superando le prestazioni di architetture precedenti come le RNN e le LSTM.</a:t>
            </a:r>
          </a:p>
          <a:p>
            <a:pPr marL="158750" indent="0" algn="l">
              <a:buNone/>
            </a:pPr>
            <a:r>
              <a:rPr lang="it-IT" b="0" i="0" dirty="0">
                <a:solidFill>
                  <a:srgbClr val="F9F9F9"/>
                </a:solidFill>
                <a:effectLst/>
                <a:latin typeface="Century Gothic" panose="020B0502020202020204" pitchFamily="34" charset="0"/>
              </a:rPr>
              <a:t>Inoltre, il concetto di modello fondazionale va oltre la semplice creazione di un modello performante per un compito specifico; si tratta piuttosto di creare modelli che possono servire come base per una vasta gamma di applicazioni, riducendo la necessità di addestrare nuovi modelli da zero per ogni nuovo compito. Questo approccio non solo rende più efficiente lo sviluppo di soluzioni basate sull'IA ma apre anche la strada a innovazioni e applicazioni che prima non erano possibili.</a:t>
            </a:r>
          </a:p>
          <a:p>
            <a:pPr marL="158750" indent="0" algn="l">
              <a:buNone/>
            </a:pPr>
            <a:r>
              <a:rPr lang="it-IT" b="0" i="0" dirty="0">
                <a:solidFill>
                  <a:srgbClr val="F9F9F9"/>
                </a:solidFill>
                <a:effectLst/>
                <a:latin typeface="Century Gothic" panose="020B0502020202020204" pitchFamily="34" charset="0"/>
              </a:rPr>
              <a:t>In sintesi, i Transformer hanno effettivamente gettato le basi per lo sviluppo di modelli fondazionali che stanno guidando progressi significativi in vari campi dell'intelligenza artificiale.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BERT (</a:t>
            </a:r>
            <a:r>
              <a:rPr lang="it-IT" b="0" i="0" dirty="0" err="1">
                <a:solidFill>
                  <a:srgbClr val="F9F9F9"/>
                </a:solidFill>
                <a:effectLst/>
                <a:latin typeface="Century Gothic" panose="020B0502020202020204" pitchFamily="34" charset="0"/>
              </a:rPr>
              <a:t>Bidirectional</a:t>
            </a:r>
            <a:r>
              <a:rPr lang="it-IT" b="0" i="0" dirty="0">
                <a:solidFill>
                  <a:srgbClr val="F9F9F9"/>
                </a:solidFill>
                <a:effectLst/>
                <a:latin typeface="Century Gothic" panose="020B0502020202020204" pitchFamily="34" charset="0"/>
              </a:rPr>
              <a:t> Encoder </a:t>
            </a:r>
            <a:r>
              <a:rPr lang="it-IT" b="0" i="0" dirty="0" err="1">
                <a:solidFill>
                  <a:srgbClr val="F9F9F9"/>
                </a:solidFill>
                <a:effectLst/>
                <a:latin typeface="Century Gothic" panose="020B0502020202020204" pitchFamily="34" charset="0"/>
              </a:rPr>
              <a:t>Representations</a:t>
            </a:r>
            <a:r>
              <a:rPr lang="it-IT" b="0" i="0" dirty="0">
                <a:solidFill>
                  <a:srgbClr val="F9F9F9"/>
                </a:solidFill>
                <a:effectLst/>
                <a:latin typeface="Century Gothic" panose="020B0502020202020204" pitchFamily="34" charset="0"/>
              </a:rPr>
              <a:t> from Transformers) ha ispirato lo sviluppo di numerosi modelli basati sulla sua architettura e approccio. Questi modelli hanno esteso o modificato BERT per migliorare le prestazioni, adattarsi a compiti specifici, o gestire lingue diverse. Ecco alcuni dei modelli più noti basati su BERT:</a:t>
            </a:r>
          </a:p>
          <a:p>
            <a:pPr marL="158750" indent="0" algn="l">
              <a:buNone/>
            </a:pPr>
            <a:r>
              <a:rPr lang="it-IT" b="0" i="0" dirty="0" err="1">
                <a:solidFill>
                  <a:srgbClr val="F9F9F9"/>
                </a:solidFill>
                <a:effectLst/>
                <a:latin typeface="Century Gothic" panose="020B0502020202020204" pitchFamily="34" charset="0"/>
              </a:rPr>
              <a:t>RoBERTa</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Robustly</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Optimized</a:t>
            </a:r>
            <a:r>
              <a:rPr lang="it-IT" b="0" i="0" dirty="0">
                <a:solidFill>
                  <a:srgbClr val="F9F9F9"/>
                </a:solidFill>
                <a:effectLst/>
                <a:latin typeface="Century Gothic" panose="020B0502020202020204" pitchFamily="34" charset="0"/>
              </a:rPr>
              <a:t> BERT </a:t>
            </a:r>
            <a:r>
              <a:rPr lang="it-IT" b="0" i="0" dirty="0" err="1">
                <a:solidFill>
                  <a:srgbClr val="F9F9F9"/>
                </a:solidFill>
                <a:effectLst/>
                <a:latin typeface="Century Gothic" panose="020B0502020202020204" pitchFamily="34" charset="0"/>
              </a:rPr>
              <a:t>Approach</a:t>
            </a:r>
            <a:r>
              <a:rPr lang="it-IT" b="0" i="0" dirty="0">
                <a:solidFill>
                  <a:srgbClr val="F9F9F9"/>
                </a:solidFill>
                <a:effectLst/>
                <a:latin typeface="Century Gothic" panose="020B0502020202020204" pitchFamily="34" charset="0"/>
              </a:rPr>
              <a:t>): Una versione ottimizzata di BERT che modifica il processo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per migliorare le prestazioni attraverso l'uso di batch più grandi, una rimozione della segmentazione di testo di tipo Next </a:t>
            </a:r>
            <a:r>
              <a:rPr lang="it-IT" b="0" i="0" dirty="0" err="1">
                <a:solidFill>
                  <a:srgbClr val="F9F9F9"/>
                </a:solidFill>
                <a:effectLst/>
                <a:latin typeface="Century Gothic" panose="020B0502020202020204" pitchFamily="34" charset="0"/>
              </a:rPr>
              <a:t>Sentence</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Prediction</a:t>
            </a:r>
            <a:r>
              <a:rPr lang="it-IT" b="0" i="0" dirty="0">
                <a:solidFill>
                  <a:srgbClr val="F9F9F9"/>
                </a:solidFill>
                <a:effectLst/>
                <a:latin typeface="Century Gothic" panose="020B0502020202020204" pitchFamily="34" charset="0"/>
              </a:rPr>
              <a:t> (NSP), e un addestramento su un dataset più ampio.</a:t>
            </a:r>
          </a:p>
          <a:p>
            <a:pPr marL="158750" indent="0" algn="l">
              <a:buNone/>
            </a:pPr>
            <a:r>
              <a:rPr lang="it-IT" b="0" i="0" dirty="0" err="1">
                <a:solidFill>
                  <a:srgbClr val="F9F9F9"/>
                </a:solidFill>
                <a:effectLst/>
                <a:latin typeface="Century Gothic" panose="020B0502020202020204" pitchFamily="34" charset="0"/>
              </a:rPr>
              <a:t>DistilBERT</a:t>
            </a:r>
            <a:r>
              <a:rPr lang="it-IT" b="0" i="0" dirty="0">
                <a:solidFill>
                  <a:srgbClr val="F9F9F9"/>
                </a:solidFill>
                <a:effectLst/>
                <a:latin typeface="Century Gothic" panose="020B0502020202020204" pitchFamily="34" charset="0"/>
              </a:rPr>
              <a:t>: Una versione più leggera e veloce di BERT, </a:t>
            </a:r>
            <a:r>
              <a:rPr lang="it-IT" b="0" i="0" dirty="0" err="1">
                <a:solidFill>
                  <a:srgbClr val="F9F9F9"/>
                </a:solidFill>
                <a:effectLst/>
                <a:latin typeface="Century Gothic" panose="020B0502020202020204" pitchFamily="34" charset="0"/>
              </a:rPr>
              <a:t>DistilBERT</a:t>
            </a:r>
            <a:r>
              <a:rPr lang="it-IT" b="0" i="0" dirty="0">
                <a:solidFill>
                  <a:srgbClr val="F9F9F9"/>
                </a:solidFill>
                <a:effectLst/>
                <a:latin typeface="Century Gothic" panose="020B0502020202020204" pitchFamily="34" charset="0"/>
              </a:rPr>
              <a:t> è stato addestrato per mantenere la maggior parte delle prestazioni del modello originale riducendo il numero dei parametri del 40%. Questo lo rende più adatto per applicazioni con risorse computazionali limitate.</a:t>
            </a:r>
          </a:p>
          <a:p>
            <a:pPr marL="158750" indent="0" algn="l">
              <a:buNone/>
            </a:pPr>
            <a:r>
              <a:rPr lang="it-IT" b="0" i="0" dirty="0">
                <a:solidFill>
                  <a:srgbClr val="F9F9F9"/>
                </a:solidFill>
                <a:effectLst/>
                <a:latin typeface="Century Gothic" panose="020B0502020202020204" pitchFamily="34" charset="0"/>
              </a:rPr>
              <a:t>ALBERT (A Lite BERT): Introduce due innovazioni tecniche per ridurre il numero di parametri senza sacrificare le prestazioni: la condivisione dei parametri attraverso le diverse </a:t>
            </a:r>
            <a:r>
              <a:rPr lang="it-IT" b="0" i="0" dirty="0" err="1">
                <a:solidFill>
                  <a:srgbClr val="F9F9F9"/>
                </a:solidFill>
                <a:effectLst/>
                <a:latin typeface="Century Gothic" panose="020B0502020202020204" pitchFamily="34" charset="0"/>
              </a:rPr>
              <a:t>layer</a:t>
            </a:r>
            <a:r>
              <a:rPr lang="it-IT" b="0" i="0" dirty="0">
                <a:solidFill>
                  <a:srgbClr val="F9F9F9"/>
                </a:solidFill>
                <a:effectLst/>
                <a:latin typeface="Century Gothic" panose="020B0502020202020204" pitchFamily="34" charset="0"/>
              </a:rPr>
              <a:t> della rete e la fattorizzazione dell'</a:t>
            </a:r>
            <a:r>
              <a:rPr lang="it-IT" b="0" i="0" dirty="0" err="1">
                <a:solidFill>
                  <a:srgbClr val="F9F9F9"/>
                </a:solidFill>
                <a:effectLst/>
                <a:latin typeface="Century Gothic" panose="020B0502020202020204" pitchFamily="34" charset="0"/>
              </a:rPr>
              <a:t>embedding</a:t>
            </a:r>
            <a:r>
              <a:rPr lang="it-IT" b="0" i="0" dirty="0">
                <a:solidFill>
                  <a:srgbClr val="F9F9F9"/>
                </a:solidFill>
                <a:effectLst/>
                <a:latin typeface="Century Gothic" panose="020B0502020202020204" pitchFamily="34" charset="0"/>
              </a:rPr>
              <a:t> delle parole. Questo modello mira a migliorare l'efficienza di BERT.</a:t>
            </a:r>
          </a:p>
          <a:p>
            <a:pPr marL="158750" indent="0" algn="l">
              <a:buNone/>
            </a:pPr>
            <a:r>
              <a:rPr lang="it-IT" b="0" i="0" dirty="0">
                <a:solidFill>
                  <a:srgbClr val="F9F9F9"/>
                </a:solidFill>
                <a:effectLst/>
                <a:latin typeface="Century Gothic" panose="020B0502020202020204" pitchFamily="34" charset="0"/>
              </a:rPr>
              <a:t>ERNIE (</a:t>
            </a:r>
            <a:r>
              <a:rPr lang="it-IT" b="0" i="0" dirty="0" err="1">
                <a:solidFill>
                  <a:srgbClr val="F9F9F9"/>
                </a:solidFill>
                <a:effectLst/>
                <a:latin typeface="Century Gothic" panose="020B0502020202020204" pitchFamily="34" charset="0"/>
              </a:rPr>
              <a:t>Enhanced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Representation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through</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kNowledge</a:t>
            </a:r>
            <a:r>
              <a:rPr lang="it-IT" b="0" i="0" dirty="0">
                <a:solidFill>
                  <a:srgbClr val="F9F9F9"/>
                </a:solidFill>
                <a:effectLst/>
                <a:latin typeface="Century Gothic" panose="020B0502020202020204" pitchFamily="34" charset="0"/>
              </a:rPr>
              <a:t> Integration): Sviluppato da Baidu, ERNIE migliora BERT integrando conoscenze esterne e strutture semantiche nel processo di addestramento, come entità nominate e relazioni semantiche, per arricchire la rappresentazione del testo.</a:t>
            </a:r>
          </a:p>
          <a:p>
            <a:pPr marL="158750" indent="0" algn="l">
              <a:buNone/>
            </a:pPr>
            <a:r>
              <a:rPr lang="it-IT" b="0" i="0" dirty="0" err="1">
                <a:solidFill>
                  <a:srgbClr val="F9F9F9"/>
                </a:solidFill>
                <a:effectLst/>
                <a:latin typeface="Century Gothic" panose="020B0502020202020204" pitchFamily="34" charset="0"/>
              </a:rPr>
              <a:t>SpanBERT</a:t>
            </a:r>
            <a:r>
              <a:rPr lang="it-IT" b="0" i="0" dirty="0">
                <a:solidFill>
                  <a:srgbClr val="F9F9F9"/>
                </a:solidFill>
                <a:effectLst/>
                <a:latin typeface="Century Gothic" panose="020B0502020202020204" pitchFamily="34" charset="0"/>
              </a:rPr>
              <a:t>: Modifica l'obiettivo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di BERT per concentrarsi sulla previsione dell'intero contenuto degli </a:t>
            </a:r>
            <a:r>
              <a:rPr lang="it-IT" b="0" i="0" dirty="0" err="1">
                <a:solidFill>
                  <a:srgbClr val="F9F9F9"/>
                </a:solidFill>
                <a:effectLst/>
                <a:latin typeface="Century Gothic" panose="020B0502020202020204" pitchFamily="34" charset="0"/>
              </a:rPr>
              <a:t>span</a:t>
            </a:r>
            <a:r>
              <a:rPr lang="it-IT" b="0" i="0" dirty="0">
                <a:solidFill>
                  <a:srgbClr val="F9F9F9"/>
                </a:solidFill>
                <a:effectLst/>
                <a:latin typeface="Century Gothic" panose="020B0502020202020204" pitchFamily="34" charset="0"/>
              </a:rPr>
              <a:t> di testo (sequenze di testo) piuttosto che su singole parole, mirando a una migliore comprensione della struttura del testo.</a:t>
            </a:r>
          </a:p>
          <a:p>
            <a:pPr marL="158750" indent="0" algn="l">
              <a:buNone/>
            </a:pPr>
            <a:r>
              <a:rPr lang="it-IT" b="0" i="0" dirty="0" err="1">
                <a:solidFill>
                  <a:srgbClr val="F9F9F9"/>
                </a:solidFill>
                <a:effectLst/>
                <a:latin typeface="Century Gothic" panose="020B0502020202020204" pitchFamily="34" charset="0"/>
              </a:rPr>
              <a:t>CamemBERT</a:t>
            </a:r>
            <a:r>
              <a:rPr lang="it-IT" b="0" i="0" dirty="0">
                <a:solidFill>
                  <a:srgbClr val="F9F9F9"/>
                </a:solidFill>
                <a:effectLst/>
                <a:latin typeface="Century Gothic" panose="020B0502020202020204" pitchFamily="34" charset="0"/>
              </a:rPr>
              <a:t>: Un modello di trasformazione del linguaggio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-addestrato specificamente per la lingua francese, basato su un approccio simile a quello di </a:t>
            </a:r>
            <a:r>
              <a:rPr lang="it-IT" b="0" i="0" dirty="0" err="1">
                <a:solidFill>
                  <a:srgbClr val="F9F9F9"/>
                </a:solidFill>
                <a:effectLst/>
                <a:latin typeface="Century Gothic" panose="020B0502020202020204" pitchFamily="34" charset="0"/>
              </a:rPr>
              <a:t>RoBERTa</a:t>
            </a:r>
            <a:r>
              <a:rPr lang="it-IT" b="0" i="0" dirty="0">
                <a:solidFill>
                  <a:srgbClr val="F9F9F9"/>
                </a:solidFill>
                <a:effectLst/>
                <a:latin typeface="Century Gothic" panose="020B0502020202020204" pitchFamily="34" charset="0"/>
              </a:rPr>
              <a:t>, ma addestrato esclusivamente su un corpus francese.</a:t>
            </a:r>
          </a:p>
          <a:p>
            <a:pPr marL="158750" indent="0" algn="l">
              <a:buNone/>
            </a:pPr>
            <a:r>
              <a:rPr lang="it-IT" b="0" i="0" dirty="0" err="1">
                <a:solidFill>
                  <a:srgbClr val="F9F9F9"/>
                </a:solidFill>
                <a:effectLst/>
                <a:latin typeface="Century Gothic" panose="020B0502020202020204" pitchFamily="34" charset="0"/>
              </a:rPr>
              <a:t>BERTje</a:t>
            </a:r>
            <a:r>
              <a:rPr lang="it-IT" b="0" i="0" dirty="0">
                <a:solidFill>
                  <a:srgbClr val="F9F9F9"/>
                </a:solidFill>
                <a:effectLst/>
                <a:latin typeface="Century Gothic" panose="020B0502020202020204" pitchFamily="34" charset="0"/>
              </a:rPr>
              <a:t>: Una versione di BERT adattata alla lingua olandese, dimostrando l'efficacia dell'approccio BERT anche al di fuori dell'inglese e incoraggiando lo sviluppo di modelli linguistici specifici per altre lingue.</a:t>
            </a:r>
          </a:p>
          <a:p>
            <a:pPr marL="158750" indent="0" algn="l">
              <a:buNone/>
            </a:pPr>
            <a:r>
              <a:rPr lang="it-IT" b="0" i="0" dirty="0" err="1">
                <a:solidFill>
                  <a:srgbClr val="F9F9F9"/>
                </a:solidFill>
                <a:effectLst/>
                <a:latin typeface="Century Gothic" panose="020B0502020202020204" pitchFamily="34" charset="0"/>
              </a:rPr>
              <a:t>SciBERT</a:t>
            </a:r>
            <a:r>
              <a:rPr lang="it-IT" b="0" i="0" dirty="0">
                <a:solidFill>
                  <a:srgbClr val="F9F9F9"/>
                </a:solidFill>
                <a:effectLst/>
                <a:latin typeface="Century Gothic" panose="020B0502020202020204" pitchFamily="34" charset="0"/>
              </a:rPr>
              <a:t>: Addestrato su un vasto corpus di testi scientifici, </a:t>
            </a:r>
            <a:r>
              <a:rPr lang="it-IT" b="0" i="0" dirty="0" err="1">
                <a:solidFill>
                  <a:srgbClr val="F9F9F9"/>
                </a:solidFill>
                <a:effectLst/>
                <a:latin typeface="Century Gothic" panose="020B0502020202020204" pitchFamily="34" charset="0"/>
              </a:rPr>
              <a:t>SciBERT</a:t>
            </a:r>
            <a:r>
              <a:rPr lang="it-IT" b="0" i="0" dirty="0">
                <a:solidFill>
                  <a:srgbClr val="F9F9F9"/>
                </a:solidFill>
                <a:effectLst/>
                <a:latin typeface="Century Gothic" panose="020B0502020202020204" pitchFamily="34" charset="0"/>
              </a:rPr>
              <a:t> è ottimizzato per comprendere e processare il linguaggio tecnico e scientifico, trovando applicazione in compiti di estrazione di informazioni e analisi del testo scientifico.</a:t>
            </a:r>
          </a:p>
          <a:p>
            <a:pPr marL="158750" indent="0" algn="l">
              <a:buNone/>
            </a:pPr>
            <a:r>
              <a:rPr lang="it-IT" b="0" i="0" dirty="0">
                <a:solidFill>
                  <a:srgbClr val="F9F9F9"/>
                </a:solidFill>
                <a:effectLst/>
                <a:latin typeface="Century Gothic" panose="020B0502020202020204" pitchFamily="34" charset="0"/>
              </a:rPr>
              <a:t>Questi modelli sfruttano l'architettura di base e le innovazioni introdotte da BERT, estendendole per affrontare una varietà di sfide specifiche e migliorare l'accessibilità dell'elaborazione del linguaggio naturale a compiti, lingue e domini diversi.</a:t>
            </a:r>
          </a:p>
          <a:p>
            <a:pPr marL="158750" indent="0" algn="l">
              <a:buNone/>
            </a:pPr>
            <a:br>
              <a:rPr lang="it-IT" b="0" i="0" dirty="0">
                <a:solidFill>
                  <a:srgbClr val="F9F9F9"/>
                </a:solidFill>
                <a:effectLst/>
                <a:latin typeface="Century Gothic" panose="020B0502020202020204" pitchFamily="34" charset="0"/>
              </a:rPr>
            </a:br>
            <a:r>
              <a:rPr lang="it-IT" b="0" i="0" dirty="0">
                <a:solidFill>
                  <a:srgbClr val="F9F9F9"/>
                </a:solidFill>
                <a:effectLst/>
                <a:latin typeface="Century Gothic" panose="020B0502020202020204" pitchFamily="34" charset="0"/>
              </a:rPr>
              <a:t>Il meccanismo di attenzione in intelligenza artificiale, specialmente nel contesto delle reti neurali e dell'elaborazione del linguaggio naturale (NLP), è una tecnica che permette al modello di focalizzarsi su parti specifiche dell'input quando esegue una determinata compito. Questo meccanismo è ispirato alla capacità umana di concentrare l'attenzione visiva o cognitiva su particolari porzioni di uno stimolo, ignorando le altre per elaborare più efficacemente le informazioni.</a:t>
            </a:r>
          </a:p>
          <a:p>
            <a:pPr marL="158750" indent="0" algn="l">
              <a:buNone/>
            </a:pPr>
            <a:r>
              <a:rPr lang="it-IT" b="0" i="0" dirty="0">
                <a:solidFill>
                  <a:srgbClr val="F9F9F9"/>
                </a:solidFill>
                <a:effectLst/>
                <a:latin typeface="Century Gothic" panose="020B0502020202020204" pitchFamily="34" charset="0"/>
              </a:rPr>
              <a:t>Funzionamento</a:t>
            </a:r>
          </a:p>
          <a:p>
            <a:pPr marL="158750" indent="0" algn="l">
              <a:buNone/>
            </a:pPr>
            <a:r>
              <a:rPr lang="it-IT" b="0" i="0" dirty="0">
                <a:solidFill>
                  <a:srgbClr val="F9F9F9"/>
                </a:solidFill>
                <a:effectLst/>
                <a:latin typeface="Century Gothic" panose="020B0502020202020204" pitchFamily="34" charset="0"/>
              </a:rPr>
              <a:t>Nelle reti neurali, il meccanismo di attenzione assegna un "peso" ai vari componenti dell'input (ad esempio, parole in una frase), indicando l'importanza di ciascun componente per il compito in questione. Questi pesi sono appresi durante l'addestramento del modello e permettono di modulare l'output in base alle parti più rilevanti dell'input.</a:t>
            </a:r>
          </a:p>
          <a:p>
            <a:pPr marL="158750" indent="0" algn="l">
              <a:buNone/>
            </a:pPr>
            <a:r>
              <a:rPr lang="it-IT" b="0" i="0" dirty="0">
                <a:solidFill>
                  <a:srgbClr val="F9F9F9"/>
                </a:solidFill>
                <a:effectLst/>
                <a:latin typeface="Century Gothic" panose="020B0502020202020204" pitchFamily="34" charset="0"/>
              </a:rPr>
              <a:t>Applicazioni</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Traduzione Automatica: Nei modelli di traduzione, l'attenzione aiuta il sistema a determinare quali parole della frase sorgente sono più rilevanti quando si genera ogni parola della frase di destinazione.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Generazione di Testo: Permette al modello di ricordare e attingere da parti specifiche del testo già generato, migliorando la coerenza e la rilevanza del contenuto prodotto.</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Comprensione del Testo: Aiuta il modello a identificare le parti del testo più importanti per rispondere a domande o per riassumere il contenuto.</a:t>
            </a:r>
          </a:p>
          <a:p>
            <a:pPr marL="158750" indent="0" algn="l">
              <a:buNone/>
            </a:pPr>
            <a:r>
              <a:rPr lang="it-IT" b="0" i="0" dirty="0">
                <a:solidFill>
                  <a:srgbClr val="F9F9F9"/>
                </a:solidFill>
                <a:effectLst/>
                <a:latin typeface="Century Gothic" panose="020B0502020202020204" pitchFamily="34" charset="0"/>
              </a:rPr>
              <a:t>Tipi di Attenzione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Attenzione Soft: Assegna un peso a ogni parte dell'input, permettendo una distribuzione continua dell'attenzione.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Attenzione Hard: Seleziona una specifica parte dell'input su cui concentrarsi, ignorando il resto.</a:t>
            </a:r>
          </a:p>
          <a:p>
            <a:pPr marL="158750" indent="0" algn="l">
              <a:buNone/>
            </a:pPr>
            <a:r>
              <a:rPr lang="it-IT" b="0" i="0" dirty="0">
                <a:solidFill>
                  <a:srgbClr val="F9F9F9"/>
                </a:solidFill>
                <a:effectLst/>
                <a:latin typeface="Century Gothic" panose="020B0502020202020204" pitchFamily="34" charset="0"/>
              </a:rPr>
              <a:t>Importanza del Meccanismo di Attenzione</a:t>
            </a:r>
          </a:p>
          <a:p>
            <a:pPr marL="158750" indent="0" algn="l">
              <a:buNone/>
            </a:pPr>
            <a:r>
              <a:rPr lang="it-IT" b="0" i="0" dirty="0">
                <a:solidFill>
                  <a:srgbClr val="F9F9F9"/>
                </a:solidFill>
                <a:effectLst/>
                <a:latin typeface="Century Gothic" panose="020B0502020202020204" pitchFamily="34" charset="0"/>
              </a:rPr>
              <a:t>L'introduzione del meccanismo di attenzione ha segnato un punto di svolta nella modellazione delle sequenze, superando le limitazioni delle architetture precedenti come le RNN e le LSTM, che avevano difficoltà a gestire dipendenze a lungo termine e grandi quantità di dati. Con l'attenzione, i modelli possono gestire input di grandi dimensioni mantenendo elevate prestazioni, portando a significativi miglioramenti in vari compiti di NLP e oltre.</a:t>
            </a:r>
          </a:p>
          <a:p>
            <a:pPr marL="158750" indent="0" algn="l">
              <a:buNone/>
            </a:pPr>
            <a:r>
              <a:rPr lang="it-IT" b="0" i="0" dirty="0">
                <a:solidFill>
                  <a:srgbClr val="F9F9F9"/>
                </a:solidFill>
                <a:effectLst/>
                <a:latin typeface="Century Gothic" panose="020B0502020202020204" pitchFamily="34" charset="0"/>
              </a:rPr>
              <a:t>L'architettura Transformer, introdotta nel paper "</a:t>
            </a:r>
            <a:r>
              <a:rPr lang="it-IT" b="0" i="0" dirty="0" err="1">
                <a:solidFill>
                  <a:srgbClr val="F9F9F9"/>
                </a:solidFill>
                <a:effectLst/>
                <a:latin typeface="Century Gothic" panose="020B0502020202020204" pitchFamily="34" charset="0"/>
              </a:rPr>
              <a:t>Attention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is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All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You</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Need</a:t>
            </a:r>
            <a:r>
              <a:rPr lang="it-IT" b="0" i="0" dirty="0">
                <a:solidFill>
                  <a:srgbClr val="F9F9F9"/>
                </a:solidFill>
                <a:effectLst/>
                <a:latin typeface="Century Gothic" panose="020B0502020202020204" pitchFamily="34" charset="0"/>
              </a:rPr>
              <a:t>" del 2017, sfrutta esclusivamente il meccanismo di attenzione (senza usare le tradizionali RNN o LSTM) per processare i dati, stabilendo nuovi standard di prestazione per molti compiti di elaborazione del linguaggio naturale e ispirando lo sviluppo di numerosi modelli fondazionali successivi.</a:t>
            </a:r>
          </a:p>
          <a:p>
            <a:pPr marL="158750" indent="0" algn="l">
              <a:buNone/>
            </a:pPr>
            <a:endParaRPr lang="it-IT" b="0" i="0" dirty="0">
              <a:effectLst/>
              <a:latin typeface="Century Gothic" panose="020B0502020202020204" pitchFamily="34" charset="0"/>
            </a:endParaRPr>
          </a:p>
        </p:txBody>
      </p:sp>
    </p:spTree>
    <p:extLst>
      <p:ext uri="{BB962C8B-B14F-4D97-AF65-F5344CB8AC3E}">
        <p14:creationId xmlns:p14="http://schemas.microsoft.com/office/powerpoint/2010/main" val="197867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93e1249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93e1249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it-IT" b="1" i="0" dirty="0">
                <a:solidFill>
                  <a:srgbClr val="202122"/>
                </a:solidFill>
                <a:effectLst/>
                <a:latin typeface="Century Gothic" panose="020B0502020202020204" pitchFamily="34" charset="0"/>
              </a:rPr>
              <a:t>Google </a:t>
            </a:r>
            <a:r>
              <a:rPr lang="it-IT" b="1"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multilingual</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 tooltip="Neural machine translation"/>
              </a:rPr>
              <a:t>neural machine translation</a:t>
            </a:r>
            <a:r>
              <a:rPr lang="it-IT" b="0" i="0" dirty="0">
                <a:solidFill>
                  <a:srgbClr val="202122"/>
                </a:solidFill>
                <a:effectLst/>
                <a:latin typeface="Century Gothic" panose="020B0502020202020204" pitchFamily="34" charset="0"/>
              </a:rPr>
              <a:t> service </a:t>
            </a:r>
            <a:r>
              <a:rPr lang="it-IT" b="0" i="0" dirty="0" err="1">
                <a:solidFill>
                  <a:srgbClr val="202122"/>
                </a:solidFill>
                <a:effectLst/>
                <a:latin typeface="Century Gothic" panose="020B0502020202020204" pitchFamily="34" charset="0"/>
              </a:rPr>
              <a:t>developed</a:t>
            </a:r>
            <a:r>
              <a:rPr lang="it-IT" b="0" i="0" dirty="0">
                <a:solidFill>
                  <a:srgbClr val="202122"/>
                </a:solidFill>
                <a:effectLst/>
                <a:latin typeface="Century Gothic" panose="020B0502020202020204" pitchFamily="34" charset="0"/>
              </a:rPr>
              <a:t> by </a:t>
            </a:r>
            <a:r>
              <a:rPr lang="it-IT" b="0" i="0" u="none" strike="noStrike" dirty="0">
                <a:solidFill>
                  <a:srgbClr val="3366CC"/>
                </a:solidFill>
                <a:effectLst/>
                <a:latin typeface="Century Gothic" panose="020B0502020202020204" pitchFamily="34" charset="0"/>
                <a:hlinkClick r:id="rId4" tooltip="Google"/>
              </a:rPr>
              <a:t>Google</a:t>
            </a:r>
            <a:r>
              <a:rPr lang="it-IT" b="0" i="0" dirty="0">
                <a:solidFill>
                  <a:srgbClr val="202122"/>
                </a:solidFill>
                <a:effectLst/>
                <a:latin typeface="Century Gothic" panose="020B0502020202020204" pitchFamily="34" charset="0"/>
              </a:rPr>
              <a:t> to </a:t>
            </a:r>
            <a:r>
              <a:rPr lang="it-IT" b="0" i="0" u="none" strike="noStrike" dirty="0">
                <a:solidFill>
                  <a:srgbClr val="3366CC"/>
                </a:solidFill>
                <a:effectLst/>
                <a:latin typeface="Century Gothic" panose="020B0502020202020204" pitchFamily="34" charset="0"/>
                <a:hlinkClick r:id="rId5" tooltip="Translation"/>
              </a:rPr>
              <a:t>translate</a:t>
            </a:r>
            <a:r>
              <a:rPr lang="it-IT" b="0" i="0" dirty="0">
                <a:solidFill>
                  <a:srgbClr val="202122"/>
                </a:solidFill>
                <a:effectLst/>
                <a:latin typeface="Century Gothic" panose="020B0502020202020204" pitchFamily="34" charset="0"/>
              </a:rPr>
              <a:t> text,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and websites from one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into</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another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offers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6" tooltip="Web application"/>
              </a:rPr>
              <a:t>website interface</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7" tooltip="Mobile app"/>
              </a:rPr>
              <a:t>mobile app</a:t>
            </a:r>
            <a:r>
              <a:rPr lang="it-IT" b="0" i="0" dirty="0">
                <a:solidFill>
                  <a:srgbClr val="202122"/>
                </a:solidFill>
                <a:effectLst/>
                <a:latin typeface="Century Gothic" panose="020B0502020202020204" pitchFamily="34" charset="0"/>
              </a:rPr>
              <a:t> for </a:t>
            </a:r>
            <a:r>
              <a:rPr lang="it-IT" b="0" i="0" u="none" strike="noStrike" dirty="0">
                <a:solidFill>
                  <a:srgbClr val="3366CC"/>
                </a:solidFill>
                <a:effectLst/>
                <a:latin typeface="Century Gothic" panose="020B0502020202020204" pitchFamily="34" charset="0"/>
                <a:hlinkClick r:id="rId8" tooltip="Android (operating system)"/>
              </a:rPr>
              <a:t>Android</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9" tooltip="IOS"/>
              </a:rPr>
              <a:t>iOS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well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an </a:t>
            </a:r>
            <a:r>
              <a:rPr lang="it-IT" b="0" i="0" u="none" strike="noStrike" dirty="0">
                <a:solidFill>
                  <a:srgbClr val="3366CC"/>
                </a:solidFill>
                <a:effectLst/>
                <a:latin typeface="Century Gothic" panose="020B0502020202020204" pitchFamily="34" charset="0"/>
                <a:hlinkClick r:id="rId10" tooltip="API"/>
              </a:rPr>
              <a:t>API</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helps developers build </a:t>
            </a:r>
            <a:r>
              <a:rPr lang="it-IT" b="0" i="0" u="none" strike="noStrike" dirty="0">
                <a:solidFill>
                  <a:srgbClr val="3366CC"/>
                </a:solidFill>
                <a:effectLst/>
                <a:latin typeface="Century Gothic" panose="020B0502020202020204" pitchFamily="34" charset="0"/>
                <a:hlinkClick r:id="rId11" tooltip="Browser extension"/>
              </a:rPr>
              <a:t>browser extensions</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12" tooltip="Application software"/>
              </a:rPr>
              <a:t>software applications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3"/>
              </a:rPr>
              <a:t>[3]</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of 2022, Google </a:t>
            </a:r>
            <a:r>
              <a:rPr lang="it-IT" b="0"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supports 133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various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levels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4"/>
              </a:rPr>
              <a:t>[4]</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claimed</a:t>
            </a:r>
            <a:r>
              <a:rPr lang="it-IT" b="0" i="0" dirty="0">
                <a:solidFill>
                  <a:srgbClr val="202122"/>
                </a:solidFill>
                <a:effectLst/>
                <a:latin typeface="Century Gothic" panose="020B0502020202020204" pitchFamily="34" charset="0"/>
              </a:rPr>
              <a:t> over 500 </a:t>
            </a:r>
            <a:r>
              <a:rPr lang="it-IT" b="0" i="0" dirty="0" err="1">
                <a:solidFill>
                  <a:srgbClr val="202122"/>
                </a:solidFill>
                <a:effectLst/>
                <a:latin typeface="Century Gothic" panose="020B0502020202020204" pitchFamily="34" charset="0"/>
              </a:rPr>
              <a:t>million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total</a:t>
            </a:r>
            <a:r>
              <a:rPr lang="it-IT" b="0" i="0" dirty="0">
                <a:solidFill>
                  <a:srgbClr val="202122"/>
                </a:solidFill>
                <a:effectLst/>
                <a:latin typeface="Century Gothic" panose="020B0502020202020204" pitchFamily="34" charset="0"/>
              </a:rPr>
              <a:t> users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of April 2016,</a:t>
            </a:r>
            <a:r>
              <a:rPr lang="it-IT" b="0" i="0" u="none" strike="noStrike" baseline="30000" dirty="0">
                <a:solidFill>
                  <a:srgbClr val="3366CC"/>
                </a:solidFill>
                <a:effectLst/>
                <a:latin typeface="Century Gothic" panose="020B0502020202020204" pitchFamily="34" charset="0"/>
                <a:hlinkClick r:id="rId15"/>
              </a:rPr>
              <a:t>[5]</a:t>
            </a:r>
            <a:r>
              <a:rPr lang="it-IT" b="0" i="0" dirty="0">
                <a:solidFill>
                  <a:srgbClr val="202122"/>
                </a:solidFill>
                <a:effectLst/>
                <a:latin typeface="Century Gothic" panose="020B0502020202020204" pitchFamily="34" charset="0"/>
              </a:rPr>
              <a:t> with more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100 </a:t>
            </a:r>
            <a:r>
              <a:rPr lang="it-IT" b="0" i="0" dirty="0" err="1">
                <a:solidFill>
                  <a:srgbClr val="202122"/>
                </a:solidFill>
                <a:effectLst/>
                <a:latin typeface="Century Gothic" panose="020B0502020202020204" pitchFamily="34" charset="0"/>
              </a:rPr>
              <a:t>billion</a:t>
            </a:r>
            <a:r>
              <a:rPr lang="it-IT" b="0" i="0" dirty="0">
                <a:solidFill>
                  <a:srgbClr val="202122"/>
                </a:solidFill>
                <a:effectLst/>
                <a:latin typeface="Century Gothic" panose="020B0502020202020204" pitchFamily="34" charset="0"/>
              </a:rPr>
              <a:t> words </a:t>
            </a:r>
            <a:r>
              <a:rPr lang="it-IT" b="0" i="0" dirty="0" err="1">
                <a:solidFill>
                  <a:srgbClr val="202122"/>
                </a:solidFill>
                <a:effectLst/>
                <a:latin typeface="Century Gothic" panose="020B0502020202020204" pitchFamily="34" charset="0"/>
              </a:rPr>
              <a:t>translated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daily</a:t>
            </a:r>
            <a:r>
              <a:rPr lang="it-IT" b="0" i="0" dirty="0">
                <a:solidFill>
                  <a:srgbClr val="202122"/>
                </a:solidFill>
                <a:effectLst/>
                <a:latin typeface="Century Gothic" panose="020B0502020202020204" pitchFamily="34" charset="0"/>
              </a:rPr>
              <a:t>, after the company </a:t>
            </a:r>
            <a:r>
              <a:rPr lang="it-IT" b="0" i="0" dirty="0" err="1">
                <a:solidFill>
                  <a:srgbClr val="202122"/>
                </a:solidFill>
                <a:effectLst/>
                <a:latin typeface="Century Gothic" panose="020B0502020202020204" pitchFamily="34" charset="0"/>
              </a:rPr>
              <a:t>stated</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May</a:t>
            </a:r>
            <a:r>
              <a:rPr lang="it-IT" b="0" i="0" dirty="0">
                <a:solidFill>
                  <a:srgbClr val="202122"/>
                </a:solidFill>
                <a:effectLst/>
                <a:latin typeface="Century Gothic" panose="020B0502020202020204" pitchFamily="34" charset="0"/>
              </a:rPr>
              <a:t> 2013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served</a:t>
            </a:r>
            <a:r>
              <a:rPr lang="it-IT" b="0" i="0" dirty="0">
                <a:solidFill>
                  <a:srgbClr val="202122"/>
                </a:solidFill>
                <a:effectLst/>
                <a:latin typeface="Century Gothic" panose="020B0502020202020204" pitchFamily="34" charset="0"/>
              </a:rPr>
              <a:t> over 200 </a:t>
            </a:r>
            <a:r>
              <a:rPr lang="it-IT" b="0" i="0" dirty="0" err="1">
                <a:solidFill>
                  <a:srgbClr val="202122"/>
                </a:solidFill>
                <a:effectLst/>
                <a:latin typeface="Century Gothic" panose="020B0502020202020204" pitchFamily="34" charset="0"/>
              </a:rPr>
              <a:t>million</a:t>
            </a:r>
            <a:r>
              <a:rPr lang="it-IT" b="0" i="0" dirty="0">
                <a:solidFill>
                  <a:srgbClr val="202122"/>
                </a:solidFill>
                <a:effectLst/>
                <a:latin typeface="Century Gothic" panose="020B0502020202020204" pitchFamily="34" charset="0"/>
              </a:rPr>
              <a:t> people </a:t>
            </a:r>
            <a:r>
              <a:rPr lang="it-IT" b="0" i="0" dirty="0" err="1">
                <a:solidFill>
                  <a:srgbClr val="202122"/>
                </a:solidFill>
                <a:effectLst/>
                <a:latin typeface="Century Gothic" panose="020B0502020202020204" pitchFamily="34" charset="0"/>
              </a:rPr>
              <a:t>daily</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6"/>
              </a:rPr>
              <a:t>[6]</a:t>
            </a:r>
            <a:endParaRPr lang="it-IT" b="0" i="0" dirty="0">
              <a:solidFill>
                <a:srgbClr val="202122"/>
              </a:solidFill>
              <a:effectLst/>
              <a:latin typeface="Century Gothic" panose="020B0502020202020204" pitchFamily="34" charset="0"/>
            </a:endParaRPr>
          </a:p>
          <a:p>
            <a:pPr algn="l"/>
            <a:r>
              <a:rPr lang="it-IT" b="0" i="0" dirty="0" err="1">
                <a:solidFill>
                  <a:srgbClr val="202122"/>
                </a:solidFill>
                <a:effectLst/>
                <a:latin typeface="Century Gothic" panose="020B0502020202020204" pitchFamily="34" charset="0"/>
              </a:rPr>
              <a:t>Launched</a:t>
            </a:r>
            <a:r>
              <a:rPr lang="it-IT" b="0" i="0" dirty="0">
                <a:solidFill>
                  <a:srgbClr val="202122"/>
                </a:solidFill>
                <a:effectLst/>
                <a:latin typeface="Century Gothic" panose="020B0502020202020204" pitchFamily="34" charset="0"/>
              </a:rPr>
              <a:t> in April 2006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17" tooltip="Statistical machine translation"/>
              </a:rPr>
              <a:t>statistical machine translation</a:t>
            </a:r>
            <a:r>
              <a:rPr lang="it-IT" b="0" i="0" dirty="0">
                <a:solidFill>
                  <a:srgbClr val="202122"/>
                </a:solidFill>
                <a:effectLst/>
                <a:latin typeface="Century Gothic" panose="020B0502020202020204" pitchFamily="34" charset="0"/>
              </a:rPr>
              <a:t> service,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used</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18" tooltip="United Nations"/>
              </a:rPr>
              <a:t>United Nations</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19" tooltip="European Parliament"/>
              </a:rPr>
              <a:t>European Parliament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transcripts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gather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linguistic</a:t>
            </a:r>
            <a:r>
              <a:rPr lang="it-IT" b="0" i="0" dirty="0">
                <a:solidFill>
                  <a:srgbClr val="202122"/>
                </a:solidFill>
                <a:effectLst/>
                <a:latin typeface="Century Gothic" panose="020B0502020202020204" pitchFamily="34" charset="0"/>
              </a:rPr>
              <a:t> data. </a:t>
            </a:r>
            <a:r>
              <a:rPr lang="it-IT" b="0" i="0" dirty="0" err="1">
                <a:solidFill>
                  <a:srgbClr val="202122"/>
                </a:solidFill>
                <a:effectLst/>
                <a:latin typeface="Century Gothic" panose="020B0502020202020204" pitchFamily="34" charset="0"/>
              </a:rPr>
              <a:t>Rather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directly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first </a:t>
            </a:r>
            <a:r>
              <a:rPr lang="it-IT" b="0" i="0" dirty="0" err="1">
                <a:solidFill>
                  <a:srgbClr val="202122"/>
                </a:solidFill>
                <a:effectLst/>
                <a:latin typeface="Century Gothic" panose="020B0502020202020204" pitchFamily="34" charset="0"/>
              </a:rPr>
              <a:t>translates</a:t>
            </a:r>
            <a:r>
              <a:rPr lang="it-IT" b="0" i="0" dirty="0">
                <a:solidFill>
                  <a:srgbClr val="202122"/>
                </a:solidFill>
                <a:effectLst/>
                <a:latin typeface="Century Gothic" panose="020B0502020202020204" pitchFamily="34" charset="0"/>
              </a:rPr>
              <a:t> text to English and </a:t>
            </a:r>
            <a:r>
              <a:rPr lang="it-IT" b="0" i="0" dirty="0" err="1">
                <a:solidFill>
                  <a:srgbClr val="202122"/>
                </a:solidFill>
                <a:effectLst/>
                <a:latin typeface="Century Gothic" panose="020B0502020202020204" pitchFamily="34" charset="0"/>
              </a:rPr>
              <a:t>then</a:t>
            </a:r>
            <a:r>
              <a:rPr lang="it-IT" b="0" i="0" dirty="0">
                <a:solidFill>
                  <a:srgbClr val="202122"/>
                </a:solidFill>
                <a:effectLst/>
                <a:latin typeface="Century Gothic" panose="020B0502020202020204" pitchFamily="34" charset="0"/>
              </a:rPr>
              <a:t> pivots to the target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most</a:t>
            </a:r>
            <a:r>
              <a:rPr lang="it-IT" b="0" i="0" dirty="0">
                <a:solidFill>
                  <a:srgbClr val="202122"/>
                </a:solidFill>
                <a:effectLst/>
                <a:latin typeface="Century Gothic" panose="020B0502020202020204" pitchFamily="34" charset="0"/>
              </a:rPr>
              <a:t> of the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combinations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posits</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grid</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0"/>
              </a:rPr>
              <a:t>[7]</a:t>
            </a:r>
            <a:r>
              <a:rPr lang="it-IT" b="0" i="0" dirty="0">
                <a:solidFill>
                  <a:srgbClr val="202122"/>
                </a:solidFill>
                <a:effectLst/>
                <a:latin typeface="Century Gothic" panose="020B0502020202020204" pitchFamily="34" charset="0"/>
              </a:rPr>
              <a:t> with a </a:t>
            </a:r>
            <a:r>
              <a:rPr lang="it-IT" b="0" i="0" dirty="0" err="1">
                <a:solidFill>
                  <a:srgbClr val="202122"/>
                </a:solidFill>
                <a:effectLst/>
                <a:latin typeface="Century Gothic" panose="020B0502020202020204" pitchFamily="34" charset="0"/>
              </a:rPr>
              <a:t>few</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exceptions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including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Catalan</a:t>
            </a:r>
            <a:r>
              <a:rPr lang="it-IT" b="0" i="0" dirty="0">
                <a:solidFill>
                  <a:srgbClr val="202122"/>
                </a:solidFill>
                <a:effectLst/>
                <a:latin typeface="Century Gothic" panose="020B0502020202020204" pitchFamily="34" charset="0"/>
              </a:rPr>
              <a:t>–Spanish.</a:t>
            </a:r>
            <a:r>
              <a:rPr lang="it-IT" b="0" i="0" u="none" strike="noStrike" baseline="30000" dirty="0">
                <a:solidFill>
                  <a:srgbClr val="3366CC"/>
                </a:solidFill>
                <a:effectLst/>
                <a:latin typeface="Century Gothic" panose="020B0502020202020204" pitchFamily="34" charset="0"/>
                <a:hlinkClick r:id="rId21"/>
              </a:rPr>
              <a:t>[8]</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During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looks for patterns in </a:t>
            </a:r>
            <a:r>
              <a:rPr lang="it-IT" b="0" i="0" dirty="0" err="1">
                <a:solidFill>
                  <a:srgbClr val="202122"/>
                </a:solidFill>
                <a:effectLst/>
                <a:latin typeface="Century Gothic" panose="020B0502020202020204" pitchFamily="34" charset="0"/>
              </a:rPr>
              <a:t>millions</a:t>
            </a:r>
            <a:r>
              <a:rPr lang="it-IT" b="0" i="0" dirty="0">
                <a:solidFill>
                  <a:srgbClr val="202122"/>
                </a:solidFill>
                <a:effectLst/>
                <a:latin typeface="Century Gothic" panose="020B0502020202020204" pitchFamily="34" charset="0"/>
              </a:rPr>
              <a:t> of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to help decide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words to </a:t>
            </a:r>
            <a:r>
              <a:rPr lang="it-IT" b="0" i="0" dirty="0" err="1">
                <a:solidFill>
                  <a:srgbClr val="202122"/>
                </a:solidFill>
                <a:effectLst/>
                <a:latin typeface="Century Gothic" panose="020B0502020202020204" pitchFamily="34" charset="0"/>
              </a:rPr>
              <a:t>choose</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how</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arrange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them</a:t>
            </a:r>
            <a:r>
              <a:rPr lang="it-IT" b="0" i="0" dirty="0">
                <a:solidFill>
                  <a:srgbClr val="202122"/>
                </a:solidFill>
                <a:effectLst/>
                <a:latin typeface="Century Gothic" panose="020B0502020202020204" pitchFamily="34" charset="0"/>
              </a:rPr>
              <a:t> in the target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accuracy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has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criticized</a:t>
            </a:r>
            <a:r>
              <a:rPr lang="it-IT" b="0" i="0" dirty="0">
                <a:solidFill>
                  <a:srgbClr val="202122"/>
                </a:solidFill>
                <a:effectLst/>
                <a:latin typeface="Century Gothic" panose="020B0502020202020204" pitchFamily="34" charset="0"/>
              </a:rPr>
              <a:t> on </a:t>
            </a:r>
            <a:r>
              <a:rPr lang="it-IT" b="0" i="0" dirty="0" err="1">
                <a:solidFill>
                  <a:srgbClr val="202122"/>
                </a:solidFill>
                <a:effectLst/>
                <a:latin typeface="Century Gothic" panose="020B0502020202020204" pitchFamily="34" charset="0"/>
              </a:rPr>
              <a:t>several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occasions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2"/>
              </a:rPr>
              <a:t>[9]</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has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measured</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vary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greatly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across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3"/>
              </a:rPr>
              <a:t>[10]</a:t>
            </a:r>
            <a:r>
              <a:rPr lang="it-IT" b="0" i="0" dirty="0">
                <a:solidFill>
                  <a:srgbClr val="202122"/>
                </a:solidFill>
                <a:effectLst/>
                <a:latin typeface="Century Gothic" panose="020B0502020202020204" pitchFamily="34" charset="0"/>
              </a:rPr>
              <a:t> In November 2016, Google </a:t>
            </a:r>
            <a:r>
              <a:rPr lang="it-IT" b="0" i="0" dirty="0" err="1">
                <a:solidFill>
                  <a:srgbClr val="202122"/>
                </a:solidFill>
                <a:effectLst/>
                <a:latin typeface="Century Gothic" panose="020B0502020202020204" pitchFamily="34" charset="0"/>
              </a:rPr>
              <a:t>announced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Google </a:t>
            </a:r>
            <a:r>
              <a:rPr lang="it-IT" b="0"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would</a:t>
            </a:r>
            <a:r>
              <a:rPr lang="it-IT" b="0" i="0" dirty="0">
                <a:solidFill>
                  <a:srgbClr val="202122"/>
                </a:solidFill>
                <a:effectLst/>
                <a:latin typeface="Century Gothic" panose="020B0502020202020204" pitchFamily="34" charset="0"/>
              </a:rPr>
              <a:t> switch to a </a:t>
            </a:r>
            <a:r>
              <a:rPr lang="it-IT" b="0" i="0" u="none" strike="noStrike" dirty="0">
                <a:solidFill>
                  <a:srgbClr val="3366CC"/>
                </a:solidFill>
                <a:effectLst/>
                <a:latin typeface="Century Gothic" panose="020B0502020202020204" pitchFamily="34" charset="0"/>
                <a:hlinkClick r:id="rId3" tooltip="Neural machine translation"/>
              </a:rPr>
              <a:t>neural machine 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engine</a:t>
            </a:r>
            <a:r>
              <a:rPr lang="it-IT" b="0" i="0" dirty="0">
                <a:solidFill>
                  <a:srgbClr val="202122"/>
                </a:solidFill>
                <a:effectLst/>
                <a:latin typeface="Century Gothic" panose="020B0502020202020204" pitchFamily="34" charset="0"/>
              </a:rPr>
              <a:t> – </a:t>
            </a:r>
            <a:r>
              <a:rPr lang="it-IT" b="0" i="0" u="none" strike="noStrike" dirty="0">
                <a:solidFill>
                  <a:srgbClr val="3366CC"/>
                </a:solidFill>
                <a:effectLst/>
                <a:latin typeface="Century Gothic" panose="020B0502020202020204" pitchFamily="34" charset="0"/>
                <a:hlinkClick r:id="rId24" tooltip="Google Neural Machine Translation"/>
              </a:rPr>
              <a:t>Google Neural Machine Translation</a:t>
            </a:r>
            <a:r>
              <a:rPr lang="it-IT" b="0" i="0" dirty="0">
                <a:solidFill>
                  <a:srgbClr val="202122"/>
                </a:solidFill>
                <a:effectLst/>
                <a:latin typeface="Century Gothic" panose="020B0502020202020204" pitchFamily="34" charset="0"/>
              </a:rPr>
              <a:t> (GNMT) –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whole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sentences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at</a:t>
            </a:r>
            <a:r>
              <a:rPr lang="it-IT" b="0" i="0" dirty="0">
                <a:solidFill>
                  <a:srgbClr val="202122"/>
                </a:solidFill>
                <a:effectLst/>
                <a:latin typeface="Century Gothic" panose="020B0502020202020204" pitchFamily="34" charset="0"/>
              </a:rPr>
              <a:t> a time, </a:t>
            </a:r>
            <a:r>
              <a:rPr lang="it-IT" b="0" i="0" dirty="0" err="1">
                <a:solidFill>
                  <a:srgbClr val="202122"/>
                </a:solidFill>
                <a:effectLst/>
                <a:latin typeface="Century Gothic" panose="020B0502020202020204" pitchFamily="34" charset="0"/>
              </a:rPr>
              <a:t>rather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just </a:t>
            </a:r>
            <a:r>
              <a:rPr lang="it-IT" b="0" i="0" dirty="0" err="1">
                <a:solidFill>
                  <a:srgbClr val="202122"/>
                </a:solidFill>
                <a:effectLst/>
                <a:latin typeface="Century Gothic" panose="020B0502020202020204" pitchFamily="34" charset="0"/>
              </a:rPr>
              <a:t>piece</a:t>
            </a:r>
            <a:r>
              <a:rPr lang="it-IT" b="0" i="0" dirty="0">
                <a:solidFill>
                  <a:srgbClr val="202122"/>
                </a:solidFill>
                <a:effectLst/>
                <a:latin typeface="Century Gothic" panose="020B0502020202020204" pitchFamily="34" charset="0"/>
              </a:rPr>
              <a:t> by </a:t>
            </a:r>
            <a:r>
              <a:rPr lang="it-IT" b="0" i="0" dirty="0" err="1">
                <a:solidFill>
                  <a:srgbClr val="202122"/>
                </a:solidFill>
                <a:effectLst/>
                <a:latin typeface="Century Gothic" panose="020B0502020202020204" pitchFamily="34" charset="0"/>
              </a:rPr>
              <a:t>piece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broader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context</a:t>
            </a:r>
            <a:r>
              <a:rPr lang="it-IT" b="0" i="0" dirty="0">
                <a:solidFill>
                  <a:srgbClr val="202122"/>
                </a:solidFill>
                <a:effectLst/>
                <a:latin typeface="Century Gothic" panose="020B0502020202020204" pitchFamily="34" charset="0"/>
              </a:rPr>
              <a:t> to help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figure out the </a:t>
            </a:r>
            <a:r>
              <a:rPr lang="it-IT" b="0" i="0" dirty="0" err="1">
                <a:solidFill>
                  <a:srgbClr val="202122"/>
                </a:solidFill>
                <a:effectLst/>
                <a:latin typeface="Century Gothic" panose="020B0502020202020204" pitchFamily="34" charset="0"/>
              </a:rPr>
              <a:t>most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relevant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rearranges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adjusts</a:t>
            </a:r>
            <a:r>
              <a:rPr lang="it-IT" b="0" i="0" dirty="0">
                <a:solidFill>
                  <a:srgbClr val="202122"/>
                </a:solidFill>
                <a:effectLst/>
                <a:latin typeface="Century Gothic" panose="020B0502020202020204" pitchFamily="34" charset="0"/>
              </a:rPr>
              <a:t> to be more like a human </a:t>
            </a:r>
            <a:r>
              <a:rPr lang="it-IT" b="0" i="0" dirty="0" err="1">
                <a:solidFill>
                  <a:srgbClr val="202122"/>
                </a:solidFill>
                <a:effectLst/>
                <a:latin typeface="Century Gothic" panose="020B0502020202020204" pitchFamily="34" charset="0"/>
              </a:rPr>
              <a:t>speaking</a:t>
            </a:r>
            <a:r>
              <a:rPr lang="it-IT" b="0" i="0" dirty="0">
                <a:solidFill>
                  <a:srgbClr val="202122"/>
                </a:solidFill>
                <a:effectLst/>
                <a:latin typeface="Century Gothic" panose="020B0502020202020204" pitchFamily="34" charset="0"/>
              </a:rPr>
              <a:t> with </a:t>
            </a:r>
            <a:r>
              <a:rPr lang="it-IT" b="0" i="0" dirty="0" err="1">
                <a:solidFill>
                  <a:srgbClr val="202122"/>
                </a:solidFill>
                <a:effectLst/>
                <a:latin typeface="Century Gothic" panose="020B0502020202020204" pitchFamily="34" charset="0"/>
              </a:rPr>
              <a:t>proper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grammar</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5"/>
              </a:rPr>
              <a:t>[2]</a:t>
            </a:r>
            <a:endParaRPr lang="it-IT" b="0" i="0" dirty="0">
              <a:solidFill>
                <a:srgbClr val="202122"/>
              </a:solidFill>
              <a:effectLst/>
              <a:latin typeface="Century Gothic" panose="020B0502020202020204" pitchFamily="34" charset="0"/>
            </a:endParaRPr>
          </a:p>
          <a:p>
            <a:pPr marL="0" lvl="0" indent="0" algn="l" rtl="0">
              <a:spcBef>
                <a:spcPts val="0"/>
              </a:spcBef>
              <a:spcAft>
                <a:spcPts val="0"/>
              </a:spcAft>
              <a:buNone/>
            </a:pPr>
            <a:endParaRPr lang="it-IT" dirty="0">
              <a:latin typeface="Century Gothic" panose="020B0502020202020204" pitchFamily="34" charset="0"/>
            </a:endParaRPr>
          </a:p>
          <a:p>
            <a:pPr algn="l"/>
            <a:r>
              <a:rPr lang="it-IT" b="1" i="0" dirty="0">
                <a:solidFill>
                  <a:srgbClr val="202122"/>
                </a:solidFill>
                <a:effectLst/>
                <a:latin typeface="Century Gothic" panose="020B0502020202020204" pitchFamily="34" charset="0"/>
              </a:rPr>
              <a:t>Long short-</a:t>
            </a:r>
            <a:r>
              <a:rPr lang="it-IT" b="1" i="0" dirty="0" err="1">
                <a:solidFill>
                  <a:srgbClr val="202122"/>
                </a:solidFill>
                <a:effectLst/>
                <a:latin typeface="Century Gothic" panose="020B0502020202020204" pitchFamily="34" charset="0"/>
              </a:rPr>
              <a:t>term</a:t>
            </a:r>
            <a:r>
              <a:rPr lang="it-IT" b="1" i="0" dirty="0">
                <a:solidFill>
                  <a:srgbClr val="202122"/>
                </a:solidFill>
                <a:effectLst/>
                <a:latin typeface="Century Gothic" panose="020B0502020202020204" pitchFamily="34" charset="0"/>
              </a:rPr>
              <a:t> </a:t>
            </a:r>
            <a:r>
              <a:rPr lang="it-IT" b="1"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 (</a:t>
            </a:r>
            <a:r>
              <a:rPr lang="it-IT" b="1" i="0" dirty="0">
                <a:solidFill>
                  <a:srgbClr val="202122"/>
                </a:solidFill>
                <a:effectLst/>
                <a:latin typeface="Century Gothic" panose="020B0502020202020204" pitchFamily="34" charset="0"/>
              </a:rPr>
              <a:t>LSTM</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6"/>
              </a:rPr>
              <a:t>[1]</a:t>
            </a:r>
            <a:r>
              <a:rPr lang="it-IT" b="0" i="0" dirty="0">
                <a:solidFill>
                  <a:srgbClr val="202122"/>
                </a:solidFill>
                <a:effectLst/>
                <a:latin typeface="Century Gothic" panose="020B0502020202020204" pitchFamily="34" charset="0"/>
              </a:rPr>
              <a:t> network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27" tooltip="Recurrent neural network"/>
              </a:rPr>
              <a:t>recurrent neural network</a:t>
            </a:r>
            <a:r>
              <a:rPr lang="it-IT" b="0" i="0" dirty="0">
                <a:solidFill>
                  <a:srgbClr val="202122"/>
                </a:solidFill>
                <a:effectLst/>
                <a:latin typeface="Century Gothic" panose="020B0502020202020204" pitchFamily="34" charset="0"/>
              </a:rPr>
              <a:t> (RNN), </a:t>
            </a:r>
            <a:r>
              <a:rPr lang="it-IT" b="0" i="0" dirty="0" err="1">
                <a:solidFill>
                  <a:srgbClr val="202122"/>
                </a:solidFill>
                <a:effectLst/>
                <a:latin typeface="Century Gothic" panose="020B0502020202020204" pitchFamily="34" charset="0"/>
              </a:rPr>
              <a:t>aimed</a:t>
            </a:r>
            <a:r>
              <a:rPr lang="it-IT" b="0" i="0" dirty="0">
                <a:solidFill>
                  <a:srgbClr val="202122"/>
                </a:solidFill>
                <a:effectLst/>
                <a:latin typeface="Century Gothic" panose="020B0502020202020204" pitchFamily="34" charset="0"/>
              </a:rPr>
              <a:t> to deal with the </a:t>
            </a:r>
            <a:r>
              <a:rPr lang="it-IT" b="0" i="0" u="none" strike="noStrike" dirty="0">
                <a:solidFill>
                  <a:srgbClr val="3366CC"/>
                </a:solidFill>
                <a:effectLst/>
                <a:latin typeface="Century Gothic" panose="020B0502020202020204" pitchFamily="34" charset="0"/>
                <a:hlinkClick r:id="rId28" tooltip="Vanishing gradient problem"/>
              </a:rPr>
              <a:t>vanishing gradient problem</a:t>
            </a:r>
            <a:r>
              <a:rPr lang="it-IT" b="0" i="0" u="none" strike="noStrike" baseline="30000" dirty="0">
                <a:solidFill>
                  <a:srgbClr val="3366CC"/>
                </a:solidFill>
                <a:effectLst/>
                <a:latin typeface="Century Gothic" panose="020B0502020202020204" pitchFamily="34" charset="0"/>
                <a:hlinkClick r:id="rId29"/>
              </a:rPr>
              <a:t>[2]</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present</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traditional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RNNs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relative </a:t>
            </a:r>
            <a:r>
              <a:rPr lang="it-IT" b="0" i="0" dirty="0" err="1">
                <a:solidFill>
                  <a:srgbClr val="202122"/>
                </a:solidFill>
                <a:effectLst/>
                <a:latin typeface="Century Gothic" panose="020B0502020202020204" pitchFamily="34" charset="0"/>
              </a:rPr>
              <a:t>insensitivity</a:t>
            </a:r>
            <a:r>
              <a:rPr lang="it-IT" b="0" i="0" dirty="0">
                <a:solidFill>
                  <a:srgbClr val="202122"/>
                </a:solidFill>
                <a:effectLst/>
                <a:latin typeface="Century Gothic" panose="020B0502020202020204" pitchFamily="34" charset="0"/>
              </a:rPr>
              <a:t> to gap </a:t>
            </a:r>
            <a:r>
              <a:rPr lang="it-IT" b="0" i="0" dirty="0" err="1">
                <a:solidFill>
                  <a:srgbClr val="202122"/>
                </a:solidFill>
                <a:effectLst/>
                <a:latin typeface="Century Gothic" panose="020B0502020202020204" pitchFamily="34" charset="0"/>
              </a:rPr>
              <a:t>length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advantage</a:t>
            </a:r>
            <a:r>
              <a:rPr lang="it-IT" b="0" i="0" dirty="0">
                <a:solidFill>
                  <a:srgbClr val="202122"/>
                </a:solidFill>
                <a:effectLst/>
                <a:latin typeface="Century Gothic" panose="020B0502020202020204" pitchFamily="34" charset="0"/>
              </a:rPr>
              <a:t> over </a:t>
            </a:r>
            <a:r>
              <a:rPr lang="it-IT" b="0" i="0" dirty="0" err="1">
                <a:solidFill>
                  <a:srgbClr val="202122"/>
                </a:solidFill>
                <a:effectLst/>
                <a:latin typeface="Century Gothic" panose="020B0502020202020204" pitchFamily="34" charset="0"/>
              </a:rPr>
              <a:t>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RNNs</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0" tooltip="Hidden Markov models"/>
              </a:rPr>
              <a:t>hidden Markov models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sequence</a:t>
            </a:r>
            <a:r>
              <a:rPr lang="it-IT" b="0" i="0" dirty="0">
                <a:solidFill>
                  <a:srgbClr val="202122"/>
                </a:solidFill>
                <a:effectLst/>
                <a:latin typeface="Century Gothic" panose="020B0502020202020204" pitchFamily="34" charset="0"/>
              </a:rPr>
              <a:t> learning </a:t>
            </a:r>
            <a:r>
              <a:rPr lang="it-IT" b="0" i="0" dirty="0" err="1">
                <a:solidFill>
                  <a:srgbClr val="202122"/>
                </a:solidFill>
                <a:effectLst/>
                <a:latin typeface="Century Gothic" panose="020B0502020202020204" pitchFamily="34" charset="0"/>
              </a:rPr>
              <a:t>methods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aims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provide</a:t>
            </a:r>
            <a:r>
              <a:rPr lang="it-IT" b="0" i="0" dirty="0">
                <a:solidFill>
                  <a:srgbClr val="202122"/>
                </a:solidFill>
                <a:effectLst/>
                <a:latin typeface="Century Gothic" panose="020B0502020202020204" pitchFamily="34" charset="0"/>
              </a:rPr>
              <a:t> a short-</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 for RNN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can last </a:t>
            </a:r>
            <a:r>
              <a:rPr lang="it-IT" b="0" i="0" dirty="0" err="1">
                <a:solidFill>
                  <a:srgbClr val="202122"/>
                </a:solidFill>
                <a:effectLst/>
                <a:latin typeface="Century Gothic" panose="020B0502020202020204" pitchFamily="34" charset="0"/>
              </a:rPr>
              <a:t>thousands</a:t>
            </a:r>
            <a:r>
              <a:rPr lang="it-IT" b="0" i="0" dirty="0">
                <a:solidFill>
                  <a:srgbClr val="202122"/>
                </a:solidFill>
                <a:effectLst/>
                <a:latin typeface="Century Gothic" panose="020B0502020202020204" pitchFamily="34" charset="0"/>
              </a:rPr>
              <a:t> of </a:t>
            </a:r>
            <a:r>
              <a:rPr lang="it-IT" b="0" i="0" dirty="0" err="1">
                <a:solidFill>
                  <a:srgbClr val="202122"/>
                </a:solidFill>
                <a:effectLst/>
                <a:latin typeface="Century Gothic" panose="020B0502020202020204" pitchFamily="34" charset="0"/>
              </a:rPr>
              <a:t>timesteps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thus</a:t>
            </a:r>
            <a:r>
              <a:rPr lang="it-IT" b="0" i="0" dirty="0">
                <a:solidFill>
                  <a:srgbClr val="202122"/>
                </a:solidFill>
                <a:effectLst/>
                <a:latin typeface="Century Gothic" panose="020B0502020202020204" pitchFamily="34" charset="0"/>
              </a:rPr>
              <a:t> "</a:t>
            </a:r>
            <a:r>
              <a:rPr lang="it-IT" b="1" i="0" dirty="0">
                <a:solidFill>
                  <a:srgbClr val="202122"/>
                </a:solidFill>
                <a:effectLst/>
                <a:latin typeface="Century Gothic" panose="020B0502020202020204" pitchFamily="34" charset="0"/>
              </a:rPr>
              <a:t>long</a:t>
            </a:r>
            <a:r>
              <a:rPr lang="it-IT" b="0" i="0" dirty="0">
                <a:solidFill>
                  <a:srgbClr val="202122"/>
                </a:solidFill>
                <a:effectLst/>
                <a:latin typeface="Century Gothic" panose="020B0502020202020204" pitchFamily="34" charset="0"/>
              </a:rPr>
              <a:t> short-</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6"/>
              </a:rPr>
              <a:t>[1]</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applicable</a:t>
            </a:r>
            <a:r>
              <a:rPr lang="it-IT" b="0" i="0" dirty="0">
                <a:solidFill>
                  <a:srgbClr val="202122"/>
                </a:solidFill>
                <a:effectLst/>
                <a:latin typeface="Century Gothic" panose="020B0502020202020204" pitchFamily="34" charset="0"/>
              </a:rPr>
              <a:t> to </a:t>
            </a:r>
            <a:r>
              <a:rPr lang="it-IT" b="0" i="0" u="none" strike="noStrike" dirty="0">
                <a:solidFill>
                  <a:srgbClr val="3366CC"/>
                </a:solidFill>
                <a:effectLst/>
                <a:latin typeface="Century Gothic" panose="020B0502020202020204" pitchFamily="34" charset="0"/>
                <a:hlinkClick r:id="rId31" tooltip="Classification in machine learning"/>
              </a:rPr>
              <a:t>classification</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2" tooltip="Computer data processing"/>
              </a:rPr>
              <a:t>processing</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33" tooltip="Predict"/>
              </a:rPr>
              <a:t>predicting</a:t>
            </a:r>
            <a:r>
              <a:rPr lang="it-IT" b="0" i="0" dirty="0">
                <a:solidFill>
                  <a:srgbClr val="202122"/>
                </a:solidFill>
                <a:effectLst/>
                <a:latin typeface="Century Gothic" panose="020B0502020202020204" pitchFamily="34" charset="0"/>
              </a:rPr>
              <a:t> data </a:t>
            </a:r>
            <a:r>
              <a:rPr lang="it-IT" b="0" i="0" dirty="0" err="1">
                <a:solidFill>
                  <a:srgbClr val="202122"/>
                </a:solidFill>
                <a:effectLst/>
                <a:latin typeface="Century Gothic" panose="020B0502020202020204" pitchFamily="34" charset="0"/>
              </a:rPr>
              <a:t>based</a:t>
            </a:r>
            <a:r>
              <a:rPr lang="it-IT" b="0" i="0" dirty="0">
                <a:solidFill>
                  <a:srgbClr val="202122"/>
                </a:solidFill>
                <a:effectLst/>
                <a:latin typeface="Century Gothic" panose="020B0502020202020204" pitchFamily="34" charset="0"/>
              </a:rPr>
              <a:t> on </a:t>
            </a:r>
            <a:r>
              <a:rPr lang="it-IT" b="0" i="0" u="none" strike="noStrike" dirty="0">
                <a:solidFill>
                  <a:srgbClr val="3366CC"/>
                </a:solidFill>
                <a:effectLst/>
                <a:latin typeface="Century Gothic" panose="020B0502020202020204" pitchFamily="34" charset="0"/>
                <a:hlinkClick r:id="rId34" tooltip="Time series"/>
              </a:rPr>
              <a:t>time series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such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in </a:t>
            </a:r>
            <a:r>
              <a:rPr lang="it-IT" b="0" i="0" u="none" strike="noStrike" dirty="0">
                <a:solidFill>
                  <a:srgbClr val="3366CC"/>
                </a:solidFill>
                <a:effectLst/>
                <a:latin typeface="Century Gothic" panose="020B0502020202020204" pitchFamily="34" charset="0"/>
                <a:hlinkClick r:id="rId35" tooltip="Handwriting recognition"/>
              </a:rPr>
              <a:t>handwriting</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36"/>
              </a:rPr>
              <a:t>[3]</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7" tooltip="Speech recognition"/>
              </a:rPr>
              <a:t>speech recognition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38"/>
              </a:rPr>
              <a:t>[4]</a:t>
            </a:r>
            <a:r>
              <a:rPr lang="it-IT" b="0" i="0" u="none" strike="noStrike" baseline="30000" dirty="0">
                <a:solidFill>
                  <a:srgbClr val="3366CC"/>
                </a:solidFill>
                <a:effectLst/>
                <a:latin typeface="Century Gothic" panose="020B0502020202020204" pitchFamily="34" charset="0"/>
                <a:hlinkClick r:id="rId39"/>
              </a:rPr>
              <a:t>[5]</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40" tooltip="Machine translation"/>
              </a:rPr>
              <a:t>machine translation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1"/>
              </a:rPr>
              <a:t>[6]</a:t>
            </a:r>
            <a:r>
              <a:rPr lang="it-IT" b="0" i="0" u="none" strike="noStrike" baseline="30000" dirty="0">
                <a:solidFill>
                  <a:srgbClr val="3366CC"/>
                </a:solidFill>
                <a:effectLst/>
                <a:latin typeface="Century Gothic" panose="020B0502020202020204" pitchFamily="34" charset="0"/>
                <a:hlinkClick r:id="rId42"/>
              </a:rPr>
              <a:t>[7]</a:t>
            </a:r>
            <a:r>
              <a:rPr lang="it-IT" b="0" i="0" dirty="0">
                <a:solidFill>
                  <a:srgbClr val="202122"/>
                </a:solidFill>
                <a:effectLst/>
                <a:latin typeface="Century Gothic" panose="020B0502020202020204" pitchFamily="34" charset="0"/>
              </a:rPr>
              <a:t> speech activity </a:t>
            </a:r>
            <a:r>
              <a:rPr lang="it-IT" b="0" i="0" dirty="0" err="1">
                <a:solidFill>
                  <a:srgbClr val="202122"/>
                </a:solidFill>
                <a:effectLst/>
                <a:latin typeface="Century Gothic" panose="020B0502020202020204" pitchFamily="34" charset="0"/>
              </a:rPr>
              <a:t>detection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3"/>
              </a:rPr>
              <a:t>[8]</a:t>
            </a:r>
            <a:r>
              <a:rPr lang="it-IT" b="0" i="0" dirty="0">
                <a:solidFill>
                  <a:srgbClr val="202122"/>
                </a:solidFill>
                <a:effectLst/>
                <a:latin typeface="Century Gothic" panose="020B0502020202020204" pitchFamily="34" charset="0"/>
              </a:rPr>
              <a:t> robot control,</a:t>
            </a:r>
            <a:r>
              <a:rPr lang="it-IT" b="0" i="0" u="none" strike="noStrike" baseline="30000" dirty="0">
                <a:solidFill>
                  <a:srgbClr val="3366CC"/>
                </a:solidFill>
                <a:effectLst/>
                <a:latin typeface="Century Gothic" panose="020B0502020202020204" pitchFamily="34" charset="0"/>
                <a:hlinkClick r:id="rId44"/>
              </a:rPr>
              <a:t>[9]</a:t>
            </a:r>
            <a:r>
              <a:rPr lang="it-IT" b="0" i="0" u="none" strike="noStrike" baseline="30000" dirty="0">
                <a:solidFill>
                  <a:srgbClr val="3366CC"/>
                </a:solidFill>
                <a:effectLst/>
                <a:latin typeface="Century Gothic" panose="020B0502020202020204" pitchFamily="34" charset="0"/>
                <a:hlinkClick r:id="rId45"/>
              </a:rPr>
              <a:t>[10]</a:t>
            </a:r>
            <a:r>
              <a:rPr lang="it-IT" b="0" i="0" dirty="0">
                <a:solidFill>
                  <a:srgbClr val="202122"/>
                </a:solidFill>
                <a:effectLst/>
                <a:latin typeface="Century Gothic" panose="020B0502020202020204" pitchFamily="34" charset="0"/>
              </a:rPr>
              <a:t> video games,</a:t>
            </a:r>
            <a:r>
              <a:rPr lang="it-IT" b="0" i="0" u="none" strike="noStrike" baseline="30000" dirty="0">
                <a:solidFill>
                  <a:srgbClr val="3366CC"/>
                </a:solidFill>
                <a:effectLst/>
                <a:latin typeface="Century Gothic" panose="020B0502020202020204" pitchFamily="34" charset="0"/>
                <a:hlinkClick r:id="rId46"/>
              </a:rPr>
              <a:t>[11]</a:t>
            </a:r>
            <a:r>
              <a:rPr lang="it-IT" b="0" i="0" u="none" strike="noStrike" baseline="30000" dirty="0">
                <a:solidFill>
                  <a:srgbClr val="3366CC"/>
                </a:solidFill>
                <a:effectLst/>
                <a:latin typeface="Century Gothic" panose="020B0502020202020204" pitchFamily="34" charset="0"/>
                <a:hlinkClick r:id="rId47"/>
              </a:rPr>
              <a:t>[12]</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healthcare</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8"/>
              </a:rPr>
              <a:t>[13]</a:t>
            </a:r>
            <a:endParaRPr lang="it-IT" b="0" i="0" dirty="0">
              <a:solidFill>
                <a:srgbClr val="202122"/>
              </a:solidFill>
              <a:effectLst/>
              <a:latin typeface="Century Gothic" panose="020B0502020202020204" pitchFamily="34" charset="0"/>
            </a:endParaRPr>
          </a:p>
          <a:p>
            <a:pPr algn="l"/>
            <a:r>
              <a:rPr lang="it-IT" b="0" i="0" dirty="0">
                <a:solidFill>
                  <a:srgbClr val="202122"/>
                </a:solidFill>
                <a:effectLst/>
                <a:latin typeface="Century Gothic" panose="020B0502020202020204" pitchFamily="34" charset="0"/>
              </a:rPr>
              <a:t>A common LSTM </a:t>
            </a:r>
            <a:r>
              <a:rPr lang="it-IT" b="0" i="0" dirty="0" err="1">
                <a:solidFill>
                  <a:srgbClr val="202122"/>
                </a:solidFill>
                <a:effectLst/>
                <a:latin typeface="Century Gothic" panose="020B0502020202020204" pitchFamily="34" charset="0"/>
              </a:rPr>
              <a:t>unit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composed</a:t>
            </a:r>
            <a:r>
              <a:rPr lang="it-IT" b="0" i="0" dirty="0">
                <a:solidFill>
                  <a:srgbClr val="202122"/>
                </a:solidFill>
                <a:effectLst/>
                <a:latin typeface="Century Gothic" panose="020B0502020202020204" pitchFamily="34" charset="0"/>
              </a:rPr>
              <a:t> of a </a:t>
            </a:r>
            <a:r>
              <a:rPr lang="it-IT" b="1"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an </a:t>
            </a:r>
            <a:r>
              <a:rPr lang="it-IT" b="1" i="0" dirty="0">
                <a:solidFill>
                  <a:srgbClr val="202122"/>
                </a:solidFill>
                <a:effectLst/>
                <a:latin typeface="Century Gothic" panose="020B0502020202020204" pitchFamily="34" charset="0"/>
              </a:rPr>
              <a:t>input gate</a:t>
            </a:r>
            <a:r>
              <a:rPr lang="it-IT" b="0" i="0" dirty="0">
                <a:solidFill>
                  <a:srgbClr val="202122"/>
                </a:solidFill>
                <a:effectLst/>
                <a:latin typeface="Century Gothic" panose="020B0502020202020204" pitchFamily="34" charset="0"/>
              </a:rPr>
              <a:t>, an </a:t>
            </a:r>
            <a:r>
              <a:rPr lang="it-IT" b="1" i="0" dirty="0">
                <a:solidFill>
                  <a:srgbClr val="202122"/>
                </a:solidFill>
                <a:effectLst/>
                <a:latin typeface="Century Gothic" panose="020B0502020202020204" pitchFamily="34" charset="0"/>
              </a:rPr>
              <a:t>output gate</a:t>
            </a:r>
            <a:r>
              <a:rPr lang="it-IT" b="0" i="0" u="none" strike="noStrike" baseline="30000" dirty="0">
                <a:solidFill>
                  <a:srgbClr val="3366CC"/>
                </a:solidFill>
                <a:effectLst/>
                <a:latin typeface="Century Gothic" panose="020B0502020202020204" pitchFamily="34" charset="0"/>
                <a:hlinkClick r:id="rId49"/>
              </a:rPr>
              <a:t>[14]</a:t>
            </a:r>
            <a:r>
              <a:rPr lang="it-IT" b="0" i="0" dirty="0">
                <a:solidFill>
                  <a:srgbClr val="202122"/>
                </a:solidFill>
                <a:effectLst/>
                <a:latin typeface="Century Gothic" panose="020B0502020202020204" pitchFamily="34" charset="0"/>
              </a:rPr>
              <a:t> and a </a:t>
            </a:r>
            <a:r>
              <a:rPr lang="it-IT" b="1" i="0" dirty="0" err="1">
                <a:solidFill>
                  <a:srgbClr val="202122"/>
                </a:solidFill>
                <a:effectLst/>
                <a:latin typeface="Century Gothic" panose="020B0502020202020204" pitchFamily="34" charset="0"/>
              </a:rPr>
              <a:t>forget</a:t>
            </a:r>
            <a:r>
              <a:rPr lang="it-IT" b="1" i="0" dirty="0">
                <a:solidFill>
                  <a:srgbClr val="202122"/>
                </a:solidFill>
                <a:effectLst/>
                <a:latin typeface="Century Gothic" panose="020B0502020202020204" pitchFamily="34" charset="0"/>
              </a:rPr>
              <a:t> gate</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50"/>
              </a:rPr>
              <a:t>[15]</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remembers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values</a:t>
            </a:r>
            <a:r>
              <a:rPr lang="it-IT" b="0" i="0" dirty="0">
                <a:solidFill>
                  <a:srgbClr val="202122"/>
                </a:solidFill>
                <a:effectLst/>
                <a:latin typeface="Century Gothic" panose="020B0502020202020204" pitchFamily="34" charset="0"/>
              </a:rPr>
              <a:t> over </a:t>
            </a:r>
            <a:r>
              <a:rPr lang="it-IT" b="0" i="0" dirty="0" err="1">
                <a:solidFill>
                  <a:srgbClr val="202122"/>
                </a:solidFill>
                <a:effectLst/>
                <a:latin typeface="Century Gothic" panose="020B0502020202020204" pitchFamily="34" charset="0"/>
              </a:rPr>
              <a:t>arbitrary</a:t>
            </a:r>
            <a:r>
              <a:rPr lang="it-IT" b="0" i="0" dirty="0">
                <a:solidFill>
                  <a:srgbClr val="202122"/>
                </a:solidFill>
                <a:effectLst/>
                <a:latin typeface="Century Gothic" panose="020B0502020202020204" pitchFamily="34" charset="0"/>
              </a:rPr>
              <a:t> time </a:t>
            </a:r>
            <a:r>
              <a:rPr lang="it-IT" b="0" i="0" dirty="0" err="1">
                <a:solidFill>
                  <a:srgbClr val="202122"/>
                </a:solidFill>
                <a:effectLst/>
                <a:latin typeface="Century Gothic" panose="020B0502020202020204" pitchFamily="34" charset="0"/>
              </a:rPr>
              <a:t>intervals</a:t>
            </a:r>
            <a:r>
              <a:rPr lang="it-IT" b="0" i="0" dirty="0">
                <a:solidFill>
                  <a:srgbClr val="202122"/>
                </a:solidFill>
                <a:effectLst/>
                <a:latin typeface="Century Gothic" panose="020B0502020202020204" pitchFamily="34" charset="0"/>
              </a:rPr>
              <a:t> and the </a:t>
            </a:r>
            <a:r>
              <a:rPr lang="it-IT" b="0" i="0" dirty="0" err="1">
                <a:solidFill>
                  <a:srgbClr val="202122"/>
                </a:solidFill>
                <a:effectLst/>
                <a:latin typeface="Century Gothic" panose="020B0502020202020204" pitchFamily="34" charset="0"/>
              </a:rPr>
              <a:t>three</a:t>
            </a:r>
            <a:r>
              <a:rPr lang="it-IT" b="0" i="0" dirty="0">
                <a:solidFill>
                  <a:srgbClr val="202122"/>
                </a:solidFill>
                <a:effectLst/>
                <a:latin typeface="Century Gothic" panose="020B0502020202020204" pitchFamily="34" charset="0"/>
              </a:rPr>
              <a:t> </a:t>
            </a:r>
            <a:r>
              <a:rPr lang="it-IT" b="0" i="1" dirty="0">
                <a:solidFill>
                  <a:srgbClr val="202122"/>
                </a:solidFill>
                <a:effectLst/>
                <a:latin typeface="Century Gothic" panose="020B0502020202020204" pitchFamily="34" charset="0"/>
              </a:rPr>
              <a:t>gates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regulate</a:t>
            </a:r>
            <a:r>
              <a:rPr lang="it-IT" b="0" i="0" dirty="0">
                <a:solidFill>
                  <a:srgbClr val="202122"/>
                </a:solidFill>
                <a:effectLst/>
                <a:latin typeface="Century Gothic" panose="020B0502020202020204" pitchFamily="34" charset="0"/>
              </a:rPr>
              <a:t> the flow of information </a:t>
            </a:r>
            <a:r>
              <a:rPr lang="it-IT" b="0" i="0" dirty="0" err="1">
                <a:solidFill>
                  <a:srgbClr val="202122"/>
                </a:solidFill>
                <a:effectLst/>
                <a:latin typeface="Century Gothic" panose="020B0502020202020204" pitchFamily="34" charset="0"/>
              </a:rPr>
              <a:t>into</a:t>
            </a:r>
            <a:r>
              <a:rPr lang="it-IT" b="0" i="0" dirty="0">
                <a:solidFill>
                  <a:srgbClr val="202122"/>
                </a:solidFill>
                <a:effectLst/>
                <a:latin typeface="Century Gothic" panose="020B0502020202020204" pitchFamily="34" charset="0"/>
              </a:rPr>
              <a:t> and out of the </a:t>
            </a:r>
            <a:r>
              <a:rPr lang="it-IT" b="0"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Forget gates decide </a:t>
            </a:r>
            <a:r>
              <a:rPr lang="it-IT" b="0" i="0" dirty="0" err="1">
                <a:solidFill>
                  <a:srgbClr val="202122"/>
                </a:solidFill>
                <a:effectLst/>
                <a:latin typeface="Century Gothic" panose="020B0502020202020204" pitchFamily="34" charset="0"/>
              </a:rPr>
              <a:t>what</a:t>
            </a:r>
            <a:r>
              <a:rPr lang="it-IT" b="0" i="0" dirty="0">
                <a:solidFill>
                  <a:srgbClr val="202122"/>
                </a:solidFill>
                <a:effectLst/>
                <a:latin typeface="Century Gothic" panose="020B0502020202020204" pitchFamily="34" charset="0"/>
              </a:rPr>
              <a:t> information to </a:t>
            </a:r>
            <a:r>
              <a:rPr lang="it-IT" b="0" i="0" dirty="0" err="1">
                <a:solidFill>
                  <a:srgbClr val="202122"/>
                </a:solidFill>
                <a:effectLst/>
                <a:latin typeface="Century Gothic" panose="020B0502020202020204" pitchFamily="34" charset="0"/>
              </a:rPr>
              <a:t>discard</a:t>
            </a:r>
            <a:r>
              <a:rPr lang="it-IT" b="0" i="0" dirty="0">
                <a:solidFill>
                  <a:srgbClr val="202122"/>
                </a:solidFill>
                <a:effectLst/>
                <a:latin typeface="Century Gothic" panose="020B0502020202020204" pitchFamily="34" charset="0"/>
              </a:rPr>
              <a:t> from a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state by </a:t>
            </a:r>
            <a:r>
              <a:rPr lang="it-IT" b="0" i="0" dirty="0" err="1">
                <a:solidFill>
                  <a:srgbClr val="202122"/>
                </a:solidFill>
                <a:effectLst/>
                <a:latin typeface="Century Gothic" panose="020B0502020202020204" pitchFamily="34" charset="0"/>
              </a:rPr>
              <a:t>assigning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compared</a:t>
            </a:r>
            <a:r>
              <a:rPr lang="it-IT" b="0" i="0" dirty="0">
                <a:solidFill>
                  <a:srgbClr val="202122"/>
                </a:solidFill>
                <a:effectLst/>
                <a:latin typeface="Century Gothic" panose="020B0502020202020204" pitchFamily="34" charset="0"/>
              </a:rPr>
              <a:t> to a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input,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between</a:t>
            </a:r>
            <a:r>
              <a:rPr lang="it-IT" b="0" i="0" dirty="0">
                <a:solidFill>
                  <a:srgbClr val="202122"/>
                </a:solidFill>
                <a:effectLst/>
                <a:latin typeface="Century Gothic" panose="020B0502020202020204" pitchFamily="34" charset="0"/>
              </a:rPr>
              <a:t> 0 and 1. A (</a:t>
            </a:r>
            <a:r>
              <a:rPr lang="it-IT" b="0" i="0" dirty="0" err="1">
                <a:solidFill>
                  <a:srgbClr val="202122"/>
                </a:solidFill>
                <a:effectLst/>
                <a:latin typeface="Century Gothic" panose="020B0502020202020204" pitchFamily="34" charset="0"/>
              </a:rPr>
              <a:t>rounded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of 1 </a:t>
            </a:r>
            <a:r>
              <a:rPr lang="it-IT" b="0" i="0" dirty="0" err="1">
                <a:solidFill>
                  <a:srgbClr val="202122"/>
                </a:solidFill>
                <a:effectLst/>
                <a:latin typeface="Century Gothic" panose="020B0502020202020204" pitchFamily="34" charset="0"/>
              </a:rPr>
              <a:t>means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keep</a:t>
            </a:r>
            <a:r>
              <a:rPr lang="it-IT" b="0" i="0" dirty="0">
                <a:solidFill>
                  <a:srgbClr val="202122"/>
                </a:solidFill>
                <a:effectLst/>
                <a:latin typeface="Century Gothic" panose="020B0502020202020204" pitchFamily="34" charset="0"/>
              </a:rPr>
              <a:t> the information, and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of 0 </a:t>
            </a:r>
            <a:r>
              <a:rPr lang="it-IT" b="0" i="0" dirty="0" err="1">
                <a:solidFill>
                  <a:srgbClr val="202122"/>
                </a:solidFill>
                <a:effectLst/>
                <a:latin typeface="Century Gothic" panose="020B0502020202020204" pitchFamily="34" charset="0"/>
              </a:rPr>
              <a:t>means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discard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Input gates decide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pieces</a:t>
            </a:r>
            <a:r>
              <a:rPr lang="it-IT" b="0" i="0" dirty="0">
                <a:solidFill>
                  <a:srgbClr val="202122"/>
                </a:solidFill>
                <a:effectLst/>
                <a:latin typeface="Century Gothic" panose="020B0502020202020204" pitchFamily="34" charset="0"/>
              </a:rPr>
              <a:t> of new information to store in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using</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same</a:t>
            </a:r>
            <a:r>
              <a:rPr lang="it-IT" b="0" i="0" dirty="0">
                <a:solidFill>
                  <a:srgbClr val="202122"/>
                </a:solidFill>
                <a:effectLst/>
                <a:latin typeface="Century Gothic" panose="020B0502020202020204" pitchFamily="34" charset="0"/>
              </a:rPr>
              <a:t> system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forget</a:t>
            </a:r>
            <a:r>
              <a:rPr lang="it-IT" b="0" i="0" dirty="0">
                <a:solidFill>
                  <a:srgbClr val="202122"/>
                </a:solidFill>
                <a:effectLst/>
                <a:latin typeface="Century Gothic" panose="020B0502020202020204" pitchFamily="34" charset="0"/>
              </a:rPr>
              <a:t> gates. Output gates control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pieces</a:t>
            </a:r>
            <a:r>
              <a:rPr lang="it-IT" b="0" i="0" dirty="0">
                <a:solidFill>
                  <a:srgbClr val="202122"/>
                </a:solidFill>
                <a:effectLst/>
                <a:latin typeface="Century Gothic" panose="020B0502020202020204" pitchFamily="34" charset="0"/>
              </a:rPr>
              <a:t> of information in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to output by </a:t>
            </a:r>
            <a:r>
              <a:rPr lang="it-IT" b="0" i="0" dirty="0" err="1">
                <a:solidFill>
                  <a:srgbClr val="202122"/>
                </a:solidFill>
                <a:effectLst/>
                <a:latin typeface="Century Gothic" panose="020B0502020202020204" pitchFamily="34" charset="0"/>
              </a:rPr>
              <a:t>assigning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from 0 to 1 to the information, </a:t>
            </a:r>
            <a:r>
              <a:rPr lang="it-IT" b="0" i="0" dirty="0" err="1">
                <a:solidFill>
                  <a:srgbClr val="202122"/>
                </a:solidFill>
                <a:effectLst/>
                <a:latin typeface="Century Gothic" panose="020B0502020202020204" pitchFamily="34" charset="0"/>
              </a:rPr>
              <a:t>considering</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states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Selectively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outputting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relevant</a:t>
            </a:r>
            <a:r>
              <a:rPr lang="it-IT" b="0" i="0" dirty="0">
                <a:solidFill>
                  <a:srgbClr val="202122"/>
                </a:solidFill>
                <a:effectLst/>
                <a:latin typeface="Century Gothic" panose="020B0502020202020204" pitchFamily="34" charset="0"/>
              </a:rPr>
              <a:t> information from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allows</a:t>
            </a:r>
            <a:r>
              <a:rPr lang="it-IT" b="0" i="0" dirty="0">
                <a:solidFill>
                  <a:srgbClr val="202122"/>
                </a:solidFill>
                <a:effectLst/>
                <a:latin typeface="Century Gothic" panose="020B0502020202020204" pitchFamily="34" charset="0"/>
              </a:rPr>
              <a:t> the LSTM network to </a:t>
            </a:r>
            <a:r>
              <a:rPr lang="it-IT" b="0" i="0" dirty="0" err="1">
                <a:solidFill>
                  <a:srgbClr val="202122"/>
                </a:solidFill>
                <a:effectLst/>
                <a:latin typeface="Century Gothic" panose="020B0502020202020204" pitchFamily="34" charset="0"/>
              </a:rPr>
              <a:t>maintain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useful</a:t>
            </a:r>
            <a:r>
              <a:rPr lang="it-IT" b="0" i="0" dirty="0">
                <a:solidFill>
                  <a:srgbClr val="202122"/>
                </a:solidFill>
                <a:effectLst/>
                <a:latin typeface="Century Gothic" panose="020B0502020202020204" pitchFamily="34" charset="0"/>
              </a:rPr>
              <a:t>, long-</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dependencies</a:t>
            </a:r>
            <a:r>
              <a:rPr lang="it-IT" b="0" i="0" dirty="0">
                <a:solidFill>
                  <a:srgbClr val="202122"/>
                </a:solidFill>
                <a:effectLst/>
                <a:latin typeface="Century Gothic" panose="020B0502020202020204" pitchFamily="34" charset="0"/>
              </a:rPr>
              <a:t> to make </a:t>
            </a:r>
            <a:r>
              <a:rPr lang="it-IT" b="0" i="0" dirty="0" err="1">
                <a:solidFill>
                  <a:srgbClr val="202122"/>
                </a:solidFill>
                <a:effectLst/>
                <a:latin typeface="Century Gothic" panose="020B0502020202020204" pitchFamily="34" charset="0"/>
              </a:rPr>
              <a:t>predictions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both</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and future time-steps.</a:t>
            </a:r>
          </a:p>
          <a:p>
            <a:pPr marL="0" lvl="0" indent="0" algn="l" rtl="0">
              <a:spcBef>
                <a:spcPts val="0"/>
              </a:spcBef>
              <a:spcAft>
                <a:spcPts val="0"/>
              </a:spcAft>
              <a:buNone/>
            </a:pPr>
            <a:endParaRPr lang="it-IT" dirty="0">
              <a:latin typeface="Century Gothic" panose="020B0502020202020204" pitchFamily="34" charset="0"/>
            </a:endParaRPr>
          </a:p>
          <a:p>
            <a:pPr marL="0" lvl="0" indent="0" algn="l" rtl="0">
              <a:spcBef>
                <a:spcPts val="0"/>
              </a:spcBef>
              <a:spcAft>
                <a:spcPts val="0"/>
              </a:spcAft>
              <a:buNone/>
            </a:pPr>
            <a:r>
              <a:rPr lang="it-IT" b="0" i="0" dirty="0">
                <a:solidFill>
                  <a:srgbClr val="F9F9F9"/>
                </a:solidFill>
                <a:effectLst/>
                <a:latin typeface="Century Gothic" panose="020B0502020202020204" pitchFamily="34" charset="0"/>
              </a:rPr>
              <a:t>La novità introdotta da GPT-1 risiede nel suo approccio semi-supervisionato che combina una fase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generativo non supervisionato, dove viene utilizzato un obiettivo di modellazione del linguaggio per impostare i parametri iniziali, con una fase di fine-tuning supervisionato. Quest'ultima adatta i parametri a un compito target specifico, consentendo al modello di essere efficace in una vasta gamma di applicazioni NLP senza la necessità di un addestramento specifico da zero per ogni nuovo compito.</a:t>
            </a:r>
            <a:endParaRPr dirty="0">
              <a:latin typeface="Century Gothic" panose="020B0502020202020204" pitchFamily="34" charset="0"/>
            </a:endParaRPr>
          </a:p>
        </p:txBody>
      </p:sp>
    </p:spTree>
    <p:extLst>
      <p:ext uri="{BB962C8B-B14F-4D97-AF65-F5344CB8AC3E}">
        <p14:creationId xmlns:p14="http://schemas.microsoft.com/office/powerpoint/2010/main" val="3663373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4100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96966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4253222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b="0" i="0" dirty="0">
              <a:latin typeface="Century Gothic" panose="020B0502020202020204" pitchFamily="34" charset="0"/>
            </a:endParaRPr>
          </a:p>
        </p:txBody>
      </p:sp>
    </p:spTree>
    <p:extLst>
      <p:ext uri="{BB962C8B-B14F-4D97-AF65-F5344CB8AC3E}">
        <p14:creationId xmlns:p14="http://schemas.microsoft.com/office/powerpoint/2010/main" val="29986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1" dirty="0">
              <a:latin typeface="Century Gothic" panose="020B0502020202020204" pitchFamily="34" charset="0"/>
            </a:endParaRPr>
          </a:p>
        </p:txBody>
      </p:sp>
    </p:spTree>
    <p:extLst>
      <p:ext uri="{BB962C8B-B14F-4D97-AF65-F5344CB8AC3E}">
        <p14:creationId xmlns:p14="http://schemas.microsoft.com/office/powerpoint/2010/main" val="3392898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latin typeface="Century Gothic" panose="020B0502020202020204" pitchFamily="34" charset="0"/>
              </a:rPr>
              <a:t>La radice di tali problemi non è nuova: aziende che immettono sul mercato uno strumento digitale </a:t>
            </a:r>
            <a:r>
              <a:rPr lang="it-IT" b="1" dirty="0">
                <a:latin typeface="Century Gothic" panose="020B0502020202020204" pitchFamily="34" charset="0"/>
              </a:rPr>
              <a:t>senza</a:t>
            </a:r>
            <a:r>
              <a:rPr lang="it-IT" dirty="0">
                <a:latin typeface="Century Gothic" panose="020B0502020202020204" pitchFamily="34" charset="0"/>
              </a:rPr>
              <a:t> meccanismi di </a:t>
            </a:r>
            <a:r>
              <a:rPr lang="it-IT" b="1" dirty="0">
                <a:latin typeface="Century Gothic" panose="020B0502020202020204" pitchFamily="34" charset="0"/>
              </a:rPr>
              <a:t>protezione</a:t>
            </a:r>
            <a:r>
              <a:rPr lang="it-IT" dirty="0">
                <a:latin typeface="Century Gothic" panose="020B0502020202020204" pitchFamily="34" charset="0"/>
              </a:rPr>
              <a:t> e </a:t>
            </a:r>
            <a:r>
              <a:rPr lang="it-IT" b="1" dirty="0">
                <a:latin typeface="Century Gothic" panose="020B0502020202020204" pitchFamily="34" charset="0"/>
              </a:rPr>
              <a:t>salvaguardia</a:t>
            </a:r>
            <a:r>
              <a:rPr lang="it-IT" dirty="0">
                <a:latin typeface="Century Gothic" panose="020B0502020202020204" pitchFamily="34" charset="0"/>
              </a:rPr>
              <a:t> (come internet, social media, criptovalute, …) a tutti i livelli (input, algoritmo, output) e opinione pubblica e governi divisi tra regolazione repressiva e laissez-faire</a:t>
            </a:r>
            <a:endParaRPr lang="it-IT" b="0" i="0" dirty="0">
              <a:solidFill>
                <a:srgbClr val="ECECEC"/>
              </a:solidFill>
              <a:effectLst/>
              <a:highlight>
                <a:srgbClr val="212121"/>
              </a:highlight>
              <a:latin typeface="Century Gothic" panose="020B0502020202020204" pitchFamily="34" charset="0"/>
            </a:endParaRPr>
          </a:p>
          <a:p>
            <a:pPr marL="158750" indent="0" algn="l">
              <a:buNone/>
            </a:pPr>
            <a:endParaRPr lang="it-IT" b="0" i="0" dirty="0">
              <a:solidFill>
                <a:srgbClr val="ECECEC"/>
              </a:solidFill>
              <a:effectLst/>
              <a:highlight>
                <a:srgbClr val="212121"/>
              </a:highlight>
              <a:latin typeface="Century Gothic" panose="020B0502020202020204" pitchFamily="34" charset="0"/>
            </a:endParaRPr>
          </a:p>
          <a:p>
            <a:pPr marL="158750" indent="0" algn="l">
              <a:buNone/>
            </a:pPr>
            <a:r>
              <a:rPr lang="it-IT" b="0" i="0" dirty="0">
                <a:solidFill>
                  <a:srgbClr val="ECECEC"/>
                </a:solidFill>
                <a:effectLst/>
                <a:highlight>
                  <a:srgbClr val="212121"/>
                </a:highlight>
                <a:latin typeface="Century Gothic" panose="020B0502020202020204" pitchFamily="34" charset="0"/>
              </a:rPr>
              <a:t>La "reiezione di informazioni pregiudizievoli" potrebbe quindi essere interpretata come la capacità di un modello di IA di:</a:t>
            </a:r>
          </a:p>
          <a:p>
            <a:pPr marL="457200" indent="-298450" algn="l"/>
            <a:r>
              <a:rPr lang="it-IT" b="0" i="0" dirty="0">
                <a:solidFill>
                  <a:srgbClr val="ECECEC"/>
                </a:solidFill>
                <a:effectLst/>
                <a:highlight>
                  <a:srgbClr val="212121"/>
                </a:highlight>
                <a:latin typeface="Century Gothic" panose="020B0502020202020204" pitchFamily="34" charset="0"/>
              </a:rPr>
              <a:t>Identificare e Ignorare le Informazioni Pregiudizievoli: Il modello ha meccanismi per riconoscere e scartare dati o pattern che potrebbero portare a risultati distorti a causa di pregiudizi razziali, di genere, etnici, ecc.</a:t>
            </a:r>
          </a:p>
          <a:p>
            <a:pPr marL="457200" indent="-298450" algn="l"/>
            <a:r>
              <a:rPr lang="it-IT" b="0" i="0" dirty="0">
                <a:solidFill>
                  <a:srgbClr val="ECECEC"/>
                </a:solidFill>
                <a:effectLst/>
                <a:highlight>
                  <a:srgbClr val="212121"/>
                </a:highlight>
                <a:latin typeface="Century Gothic" panose="020B0502020202020204" pitchFamily="34" charset="0"/>
              </a:rPr>
              <a:t>Essere Addestrato in Modo Equo: Durante la fase di addestramento, il modello utilizza tecniche e pratiche che mirano a neutralizzare l'impatto dei pregiudizi nei dati di input.</a:t>
            </a:r>
          </a:p>
          <a:p>
            <a:pPr marL="457200" indent="-298450" algn="l"/>
            <a:r>
              <a:rPr lang="it-IT" b="0" i="0" dirty="0">
                <a:solidFill>
                  <a:srgbClr val="ECECEC"/>
                </a:solidFill>
                <a:effectLst/>
                <a:highlight>
                  <a:srgbClr val="212121"/>
                </a:highlight>
                <a:latin typeface="Century Gothic" panose="020B0502020202020204" pitchFamily="34" charset="0"/>
              </a:rPr>
              <a:t>Generare Risultati Non Discriminatori: Il modello è in grado di produrre output che non perpetuano o amplificano pregiudizi esistenti, garantendo equità e giustizia nelle sue decisioni o previsioni.</a:t>
            </a:r>
          </a:p>
          <a:p>
            <a:pPr marL="457200" indent="-298450" algn="l"/>
            <a:r>
              <a:rPr lang="it-IT" b="0" i="0" dirty="0">
                <a:solidFill>
                  <a:srgbClr val="ECECEC"/>
                </a:solidFill>
                <a:effectLst/>
                <a:highlight>
                  <a:srgbClr val="212121"/>
                </a:highlight>
                <a:latin typeface="Century Gothic" panose="020B0502020202020204" pitchFamily="34" charset="0"/>
              </a:rPr>
              <a:t>Avere Trasparenza e </a:t>
            </a:r>
            <a:r>
              <a:rPr lang="it-IT" b="0" i="0" dirty="0" err="1">
                <a:solidFill>
                  <a:srgbClr val="ECECEC"/>
                </a:solidFill>
                <a:effectLst/>
                <a:highlight>
                  <a:srgbClr val="212121"/>
                </a:highlight>
                <a:latin typeface="Century Gothic" panose="020B0502020202020204" pitchFamily="34" charset="0"/>
              </a:rPr>
              <a:t>Spiegabilità</a:t>
            </a:r>
            <a:r>
              <a:rPr lang="it-IT" b="0" i="0" dirty="0">
                <a:solidFill>
                  <a:srgbClr val="ECECEC"/>
                </a:solidFill>
                <a:effectLst/>
                <a:highlight>
                  <a:srgbClr val="212121"/>
                </a:highlight>
                <a:latin typeface="Century Gothic" panose="020B0502020202020204" pitchFamily="34" charset="0"/>
              </a:rPr>
              <a:t>: Il modello può spiegare in che modo prende le sue decisioni, permettendo agli sviluppatori e agli utenti di valutare la presenza di eventuali pregiudizi.</a:t>
            </a:r>
          </a:p>
          <a:p>
            <a:pPr marL="457200" indent="-298450" algn="l"/>
            <a:r>
              <a:rPr lang="it-IT" b="0" i="0" dirty="0">
                <a:solidFill>
                  <a:srgbClr val="ECECEC"/>
                </a:solidFill>
                <a:effectLst/>
                <a:highlight>
                  <a:srgbClr val="212121"/>
                </a:highlight>
                <a:latin typeface="Century Gothic" panose="020B0502020202020204" pitchFamily="34" charset="0"/>
              </a:rPr>
              <a:t>Essere Soggetto a Valutazione Continua: Il modello viene regolarmente testato e aggiornato per assicurare che mantenga la sua capacità di reiezione di informazioni pregiudizievoli nel tempo, specialmente in presenza di nuovi dati o contesti di utilizzo.</a:t>
            </a:r>
          </a:p>
          <a:p>
            <a:pPr marL="457200" indent="-298450" algn="l"/>
            <a:endParaRPr lang="it-IT" b="0" i="0" dirty="0">
              <a:solidFill>
                <a:srgbClr val="ECECEC"/>
              </a:solidFill>
              <a:effectLst/>
              <a:highlight>
                <a:srgbClr val="212121"/>
              </a:highlight>
              <a:latin typeface="Century Gothic" panose="020B0502020202020204" pitchFamily="34" charset="0"/>
            </a:endParaRPr>
          </a:p>
          <a:p>
            <a:pPr marL="158750" indent="0" algn="l">
              <a:buNone/>
            </a:pPr>
            <a:endParaRPr lang="it-IT" b="0" i="0" dirty="0">
              <a:solidFill>
                <a:srgbClr val="ECECEC"/>
              </a:solidFill>
              <a:effectLst/>
              <a:highlight>
                <a:srgbClr val="212121"/>
              </a:highlight>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48423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4177472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3854452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80300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63269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1594442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3828322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77699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3472574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15367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2919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67066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4191502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045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0503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3213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27"/>
        <p:cNvGrpSpPr/>
        <p:nvPr/>
      </p:nvGrpSpPr>
      <p:grpSpPr>
        <a:xfrm>
          <a:off x="0" y="0"/>
          <a:ext cx="0" cy="0"/>
          <a:chOff x="0" y="0"/>
          <a:chExt cx="0" cy="0"/>
        </a:xfrm>
      </p:grpSpPr>
      <p:sp>
        <p:nvSpPr>
          <p:cNvPr id="29" name="Google Shape;29;p4"/>
          <p:cNvSpPr txBox="1">
            <a:spLocks noGrp="1"/>
          </p:cNvSpPr>
          <p:nvPr>
            <p:ph type="title"/>
          </p:nvPr>
        </p:nvSpPr>
        <p:spPr>
          <a:xfrm>
            <a:off x="180000" y="164938"/>
            <a:ext cx="8781536" cy="572700"/>
          </a:xfrm>
          <a:prstGeom prst="rect">
            <a:avLst/>
          </a:prstGeom>
          <a:solidFill>
            <a:srgbClr val="011893"/>
          </a:solidFill>
          <a:ln>
            <a:noFill/>
          </a:ln>
        </p:spPr>
        <p:txBody>
          <a:bodyPr spcFirstLastPara="1" wrap="square" lIns="91425" tIns="91425" rIns="91425" bIns="91425" anchor="ctr" anchorCtr="0">
            <a:noAutofit/>
          </a:bodyPr>
          <a:lstStyle>
            <a:lvl1pPr lvl="0" rtl="0">
              <a:spcBef>
                <a:spcPts val="0"/>
              </a:spcBef>
              <a:spcAft>
                <a:spcPts val="0"/>
              </a:spcAft>
              <a:buSzPts val="3500"/>
              <a:buNone/>
              <a:defRPr sz="2800">
                <a:solidFill>
                  <a:srgbClr val="FFFF00"/>
                </a:solidFill>
                <a:latin typeface="+mj-l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181231" y="737638"/>
            <a:ext cx="8781535" cy="4240924"/>
          </a:xfrm>
          <a:prstGeom prst="rect">
            <a:avLst/>
          </a:prstGeom>
        </p:spPr>
        <p:txBody>
          <a:bodyPr spcFirstLastPara="1" wrap="square" lIns="91425" tIns="91425" rIns="91425" bIns="91425" anchor="t" anchorCtr="0">
            <a:noAutofit/>
          </a:bodyPr>
          <a:lstStyle>
            <a:lvl1pPr marL="374650" lvl="0" indent="-284163" rtl="0">
              <a:lnSpc>
                <a:spcPct val="115000"/>
              </a:lnSpc>
              <a:spcBef>
                <a:spcPts val="0"/>
              </a:spcBef>
              <a:spcAft>
                <a:spcPts val="600"/>
              </a:spcAft>
              <a:buClr>
                <a:srgbClr val="011893"/>
              </a:buClr>
              <a:buSzPts val="1400"/>
              <a:buFont typeface="Font di sistema regolare"/>
              <a:buChar char="►"/>
              <a:tabLst/>
              <a:defRPr sz="1600">
                <a:solidFill>
                  <a:srgbClr val="000000"/>
                </a:solidFill>
                <a:latin typeface="+mj-lt"/>
              </a:defRPr>
            </a:lvl1pPr>
            <a:lvl2pPr marL="627063" lvl="1" indent="-268288" rtl="0">
              <a:lnSpc>
                <a:spcPct val="115000"/>
              </a:lnSpc>
              <a:spcBef>
                <a:spcPts val="0"/>
              </a:spcBef>
              <a:spcAft>
                <a:spcPts val="600"/>
              </a:spcAft>
              <a:buClr>
                <a:srgbClr val="011893"/>
              </a:buClr>
              <a:buSzPts val="1400"/>
              <a:buFont typeface="Wingdings" pitchFamily="2" charset="2"/>
              <a:buChar char="§"/>
              <a:tabLst/>
              <a:defRPr sz="1600">
                <a:solidFill>
                  <a:srgbClr val="000000"/>
                </a:solidFill>
                <a:latin typeface="+mj-lt"/>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lang="it-IT" dirty="0"/>
          </a:p>
          <a:p>
            <a:pPr lvl="1"/>
            <a:endParaRPr lang="it-IT" dirty="0"/>
          </a:p>
          <a:p>
            <a:pPr lvl="1"/>
            <a:endParaRPr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bg>
      <p:bgPr>
        <a:solidFill>
          <a:srgbClr val="FFFFFF"/>
        </a:solidFill>
        <a:effectLst/>
      </p:bgPr>
    </p:bg>
    <p:spTree>
      <p:nvGrpSpPr>
        <p:cNvPr id="1" name="Shape 27"/>
        <p:cNvGrpSpPr/>
        <p:nvPr/>
      </p:nvGrpSpPr>
      <p:grpSpPr>
        <a:xfrm>
          <a:off x="0" y="0"/>
          <a:ext cx="0" cy="0"/>
          <a:chOff x="0" y="0"/>
          <a:chExt cx="0" cy="0"/>
        </a:xfrm>
      </p:grpSpPr>
      <p:sp>
        <p:nvSpPr>
          <p:cNvPr id="29" name="Google Shape;29;p4"/>
          <p:cNvSpPr txBox="1">
            <a:spLocks noGrp="1"/>
          </p:cNvSpPr>
          <p:nvPr>
            <p:ph type="title"/>
          </p:nvPr>
        </p:nvSpPr>
        <p:spPr>
          <a:xfrm>
            <a:off x="180000" y="164938"/>
            <a:ext cx="8781536" cy="572700"/>
          </a:xfrm>
          <a:prstGeom prst="rect">
            <a:avLst/>
          </a:prstGeom>
          <a:solidFill>
            <a:srgbClr val="011893"/>
          </a:solidFill>
          <a:ln>
            <a:noFill/>
          </a:ln>
        </p:spPr>
        <p:txBody>
          <a:bodyPr spcFirstLastPara="1" wrap="square" lIns="91425" tIns="91425" rIns="91425" bIns="91425" anchor="ctr" anchorCtr="0">
            <a:noAutofit/>
          </a:bodyPr>
          <a:lstStyle>
            <a:lvl1pPr lvl="0" rtl="0">
              <a:spcBef>
                <a:spcPts val="0"/>
              </a:spcBef>
              <a:spcAft>
                <a:spcPts val="0"/>
              </a:spcAft>
              <a:buSzPts val="3500"/>
              <a:buNone/>
              <a:defRPr sz="2800">
                <a:solidFill>
                  <a:srgbClr val="FFFF00"/>
                </a:solidFill>
                <a:latin typeface="+mj-l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2334322" y="737638"/>
            <a:ext cx="6628444" cy="4240924"/>
          </a:xfrm>
          <a:prstGeom prst="rect">
            <a:avLst/>
          </a:prstGeom>
        </p:spPr>
        <p:txBody>
          <a:bodyPr spcFirstLastPara="1" wrap="square" lIns="91425" tIns="91425" rIns="91425" bIns="91425" anchor="t" anchorCtr="0">
            <a:noAutofit/>
          </a:bodyPr>
          <a:lstStyle>
            <a:lvl1pPr marL="374650" lvl="0" indent="-284163" rtl="0">
              <a:lnSpc>
                <a:spcPct val="115000"/>
              </a:lnSpc>
              <a:spcBef>
                <a:spcPts val="0"/>
              </a:spcBef>
              <a:spcAft>
                <a:spcPts val="600"/>
              </a:spcAft>
              <a:buClr>
                <a:srgbClr val="011893"/>
              </a:buClr>
              <a:buSzPts val="1400"/>
              <a:buFont typeface="Font di sistema regolare"/>
              <a:buChar char="►"/>
              <a:tabLst/>
              <a:defRPr sz="1600">
                <a:solidFill>
                  <a:srgbClr val="000000"/>
                </a:solidFill>
                <a:latin typeface="+mj-lt"/>
              </a:defRPr>
            </a:lvl1pPr>
            <a:lvl2pPr marL="627063" lvl="1" indent="-268288" rtl="0">
              <a:lnSpc>
                <a:spcPct val="115000"/>
              </a:lnSpc>
              <a:spcBef>
                <a:spcPts val="0"/>
              </a:spcBef>
              <a:spcAft>
                <a:spcPts val="600"/>
              </a:spcAft>
              <a:buClr>
                <a:srgbClr val="011893"/>
              </a:buClr>
              <a:buSzPts val="1400"/>
              <a:buFont typeface="Wingdings" pitchFamily="2" charset="2"/>
              <a:buChar char="§"/>
              <a:tabLst/>
              <a:defRPr sz="1600">
                <a:solidFill>
                  <a:srgbClr val="000000"/>
                </a:solidFill>
                <a:latin typeface="+mj-lt"/>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lang="it-IT" dirty="0"/>
          </a:p>
          <a:p>
            <a:pPr lvl="1"/>
            <a:endParaRPr lang="it-IT" dirty="0"/>
          </a:p>
          <a:p>
            <a:pPr lvl="1"/>
            <a:endParaRPr dirty="0"/>
          </a:p>
        </p:txBody>
      </p:sp>
      <p:pic>
        <p:nvPicPr>
          <p:cNvPr id="5" name="Elemento grafico 4" descr="Persona con idea con riempimento a tinta unita">
            <a:extLst>
              <a:ext uri="{FF2B5EF4-FFF2-40B4-BE49-F238E27FC236}">
                <a16:creationId xmlns:a16="http://schemas.microsoft.com/office/drawing/2014/main" id="{FE22834C-9289-3EFE-8EE1-041347F9DE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60783"/>
            <a:ext cx="2394633" cy="2394633"/>
          </a:xfrm>
          <a:prstGeom prst="rect">
            <a:avLst/>
          </a:prstGeom>
        </p:spPr>
      </p:pic>
    </p:spTree>
    <p:extLst>
      <p:ext uri="{BB962C8B-B14F-4D97-AF65-F5344CB8AC3E}">
        <p14:creationId xmlns:p14="http://schemas.microsoft.com/office/powerpoint/2010/main" val="39103183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019925" y="1488525"/>
            <a:ext cx="5801700" cy="1863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6700">
                <a:solidFill>
                  <a:srgbClr val="FFFC00"/>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1019925" y="3427725"/>
            <a:ext cx="4906500" cy="409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800">
                <a:solidFill>
                  <a:srgbClr val="FFFC00"/>
                </a:solidFill>
                <a:latin typeface="+mj-l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11893"/>
        </a:solidFill>
        <a:effectLst/>
      </p:bgPr>
    </p:bg>
    <p:spTree>
      <p:nvGrpSpPr>
        <p:cNvPr id="1" name="Shape 18"/>
        <p:cNvGrpSpPr/>
        <p:nvPr/>
      </p:nvGrpSpPr>
      <p:grpSpPr>
        <a:xfrm>
          <a:off x="0" y="0"/>
          <a:ext cx="0" cy="0"/>
          <a:chOff x="0" y="0"/>
          <a:chExt cx="0" cy="0"/>
        </a:xfrm>
      </p:grpSpPr>
      <p:sp>
        <p:nvSpPr>
          <p:cNvPr id="20" name="Google Shape;20;p3"/>
          <p:cNvSpPr txBox="1">
            <a:spLocks noGrp="1"/>
          </p:cNvSpPr>
          <p:nvPr>
            <p:ph type="title"/>
          </p:nvPr>
        </p:nvSpPr>
        <p:spPr>
          <a:xfrm>
            <a:off x="2918013" y="1900048"/>
            <a:ext cx="4872900" cy="841800"/>
          </a:xfrm>
          <a:prstGeom prst="rect">
            <a:avLst/>
          </a:prstGeom>
        </p:spPr>
        <p:txBody>
          <a:bodyPr spcFirstLastPara="1" wrap="square" lIns="90000" tIns="91425" rIns="91425" bIns="91425" anchor="b" anchorCtr="0">
            <a:noAutofit/>
          </a:bodyPr>
          <a:lstStyle>
            <a:lvl1pPr lvl="0">
              <a:spcBef>
                <a:spcPts val="0"/>
              </a:spcBef>
              <a:spcAft>
                <a:spcPts val="0"/>
              </a:spcAft>
              <a:buSzPts val="3600"/>
              <a:buNone/>
              <a:defRPr sz="4000" b="1">
                <a:solidFill>
                  <a:srgbClr val="FFFF00"/>
                </a:solidFill>
                <a:latin typeface="+mj-l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21" name="Google Shape;21;p3"/>
          <p:cNvSpPr txBox="1">
            <a:spLocks noGrp="1"/>
          </p:cNvSpPr>
          <p:nvPr>
            <p:ph type="title" idx="2"/>
          </p:nvPr>
        </p:nvSpPr>
        <p:spPr>
          <a:xfrm>
            <a:off x="1311538" y="1782200"/>
            <a:ext cx="1542900" cy="1683600"/>
          </a:xfrm>
          <a:prstGeom prst="rect">
            <a:avLst/>
          </a:prstGeom>
          <a:solidFill>
            <a:srgbClr val="000000"/>
          </a:solidFill>
        </p:spPr>
        <p:txBody>
          <a:bodyPr spcFirstLastPara="1" wrap="square" lIns="91425" tIns="91425" rIns="91425" bIns="91425" anchor="t" anchorCtr="0">
            <a:noAutofit/>
          </a:bodyPr>
          <a:lstStyle>
            <a:lvl1pPr lvl="0" algn="ctr" rtl="0">
              <a:spcBef>
                <a:spcPts val="0"/>
              </a:spcBef>
              <a:spcAft>
                <a:spcPts val="0"/>
              </a:spcAft>
              <a:buSzPts val="6000"/>
              <a:buNone/>
              <a:defRPr sz="9600" b="1">
                <a:solidFill>
                  <a:srgbClr val="FFFF00"/>
                </a:solidFill>
                <a:latin typeface="+mj-l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dirty="0"/>
          </a:p>
        </p:txBody>
      </p:sp>
      <p:sp>
        <p:nvSpPr>
          <p:cNvPr id="22" name="Google Shape;22;p3"/>
          <p:cNvSpPr txBox="1">
            <a:spLocks noGrp="1"/>
          </p:cNvSpPr>
          <p:nvPr>
            <p:ph type="subTitle" idx="1"/>
          </p:nvPr>
        </p:nvSpPr>
        <p:spPr>
          <a:xfrm>
            <a:off x="2918025" y="2722927"/>
            <a:ext cx="4984800" cy="495000"/>
          </a:xfrm>
          <a:prstGeom prst="rect">
            <a:avLst/>
          </a:prstGeom>
        </p:spPr>
        <p:txBody>
          <a:bodyPr spcFirstLastPara="1" wrap="square" lIns="91425" tIns="91425" rIns="91425" bIns="91425" anchor="ctr" anchorCtr="0">
            <a:noAutofit/>
          </a:bodyPr>
          <a:lstStyle>
            <a:lvl1pPr marL="0" lvl="0" rtl="0">
              <a:lnSpc>
                <a:spcPct val="100000"/>
              </a:lnSpc>
              <a:spcBef>
                <a:spcPts val="0"/>
              </a:spcBef>
              <a:spcAft>
                <a:spcPts val="0"/>
              </a:spcAft>
              <a:buSzPts val="1400"/>
              <a:buNone/>
              <a:defRPr sz="1800" b="1">
                <a:solidFill>
                  <a:srgbClr val="FFFF00"/>
                </a:solidFill>
                <a:latin typeface="+mj-l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011893"/>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35" name="Google Shape;35;p5"/>
          <p:cNvSpPr txBox="1">
            <a:spLocks noGrp="1"/>
          </p:cNvSpPr>
          <p:nvPr>
            <p:ph type="subTitle" idx="1"/>
          </p:nvPr>
        </p:nvSpPr>
        <p:spPr>
          <a:xfrm>
            <a:off x="3002028" y="623000"/>
            <a:ext cx="5489400" cy="71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3002000" y="3005050"/>
            <a:ext cx="5655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3002000" y="1084625"/>
            <a:ext cx="5034600" cy="16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8" name="Google Shape;38;p5"/>
          <p:cNvSpPr txBox="1">
            <a:spLocks noGrp="1"/>
          </p:cNvSpPr>
          <p:nvPr>
            <p:ph type="subTitle" idx="4"/>
          </p:nvPr>
        </p:nvSpPr>
        <p:spPr>
          <a:xfrm>
            <a:off x="3002000" y="3542875"/>
            <a:ext cx="5034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94165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282866" y="1029729"/>
            <a:ext cx="8578266" cy="3715265"/>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dirty="0"/>
          </a:p>
        </p:txBody>
      </p:sp>
    </p:spTree>
  </p:cSld>
  <p:clrMap bg1="lt1" tx1="dk1" bg2="dk2" tx2="lt2" accent1="accent1" accent2="accent2" accent3="accent3" accent4="accent4" accent5="accent5" accent6="accent6" hlink="hlink" folHlink="folHlink"/>
  <p:sldLayoutIdLst>
    <p:sldLayoutId id="2147483650" r:id="rId1"/>
    <p:sldLayoutId id="2147483677" r:id="rId2"/>
    <p:sldLayoutId id="2147483648" r:id="rId3"/>
    <p:sldLayoutId id="2147483649" r:id="rId4"/>
    <p:sldLayoutId id="2147483651"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small" baseline="0">
          <a:solidFill>
            <a:srgbClr val="00FA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FA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image" Target="../media/image13.svg"/><Relationship Id="rId4" Type="http://schemas.openxmlformats.org/officeDocument/2006/relationships/image" Target="../media/image7.jp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Shape 231"/>
        <p:cNvGrpSpPr/>
        <p:nvPr/>
      </p:nvGrpSpPr>
      <p:grpSpPr>
        <a:xfrm>
          <a:off x="0" y="0"/>
          <a:ext cx="0" cy="0"/>
          <a:chOff x="0" y="0"/>
          <a:chExt cx="0" cy="0"/>
        </a:xfrm>
      </p:grpSpPr>
      <p:sp>
        <p:nvSpPr>
          <p:cNvPr id="232" name="Google Shape;232;p31"/>
          <p:cNvSpPr txBox="1">
            <a:spLocks noGrp="1"/>
          </p:cNvSpPr>
          <p:nvPr>
            <p:ph type="ctrTitle"/>
          </p:nvPr>
        </p:nvSpPr>
        <p:spPr>
          <a:xfrm>
            <a:off x="1019924" y="609635"/>
            <a:ext cx="5801700" cy="18630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it-IT" sz="12000" cap="small" dirty="0">
                <a:solidFill>
                  <a:srgbClr val="FFFF00"/>
                </a:solidFill>
                <a:latin typeface="+mj-lt"/>
              </a:rPr>
              <a:t>GenAI</a:t>
            </a:r>
          </a:p>
        </p:txBody>
      </p:sp>
      <p:sp>
        <p:nvSpPr>
          <p:cNvPr id="233" name="Google Shape;233;p31"/>
          <p:cNvSpPr txBox="1">
            <a:spLocks noGrp="1"/>
          </p:cNvSpPr>
          <p:nvPr>
            <p:ph type="subTitle" idx="1"/>
          </p:nvPr>
        </p:nvSpPr>
        <p:spPr>
          <a:xfrm>
            <a:off x="1019924" y="2687617"/>
            <a:ext cx="7644016" cy="487327"/>
          </a:xfrm>
          <a:prstGeom prst="rect">
            <a:avLst/>
          </a:prstGeom>
          <a:solidFill>
            <a:srgbClr val="000000"/>
          </a:solidFill>
        </p:spPr>
        <p:txBody>
          <a:bodyPr spcFirstLastPara="1" wrap="square" lIns="90000" tIns="91425" rIns="91425" bIns="91425" anchor="b" anchorCtr="0">
            <a:noAutofit/>
          </a:bodyPr>
          <a:lstStyle/>
          <a:p>
            <a:pPr marL="0" lvl="0" indent="0" algn="l" rtl="0">
              <a:spcBef>
                <a:spcPts val="0"/>
              </a:spcBef>
              <a:spcAft>
                <a:spcPts val="0"/>
              </a:spcAft>
              <a:buNone/>
            </a:pPr>
            <a:r>
              <a:rPr lang="en" sz="2000" b="1" cap="small" dirty="0" err="1">
                <a:solidFill>
                  <a:srgbClr val="FFFF00"/>
                </a:solidFill>
                <a:latin typeface="+mj-lt"/>
              </a:rPr>
              <a:t>Dall’intelligenza</a:t>
            </a:r>
            <a:r>
              <a:rPr lang="en" sz="2000" b="1" cap="small" dirty="0">
                <a:solidFill>
                  <a:srgbClr val="FFFF00"/>
                </a:solidFill>
                <a:latin typeface="+mj-lt"/>
              </a:rPr>
              <a:t> </a:t>
            </a:r>
            <a:r>
              <a:rPr lang="en" sz="2000" b="1" cap="small" dirty="0" err="1">
                <a:solidFill>
                  <a:srgbClr val="FFFF00"/>
                </a:solidFill>
                <a:latin typeface="+mj-lt"/>
              </a:rPr>
              <a:t>artificiale</a:t>
            </a:r>
            <a:r>
              <a:rPr lang="en" sz="2000" b="1" cap="small" dirty="0">
                <a:solidFill>
                  <a:srgbClr val="FFFF00"/>
                </a:solidFill>
                <a:latin typeface="+mj-lt"/>
              </a:rPr>
              <a:t> </a:t>
            </a:r>
            <a:r>
              <a:rPr lang="en" sz="2000" b="1" cap="small" dirty="0" err="1">
                <a:solidFill>
                  <a:srgbClr val="FFFF00"/>
                </a:solidFill>
                <a:latin typeface="+mj-lt"/>
              </a:rPr>
              <a:t>all’amplificazione</a:t>
            </a:r>
            <a:r>
              <a:rPr lang="en" sz="2000" b="1" cap="small" dirty="0">
                <a:solidFill>
                  <a:srgbClr val="FFFF00"/>
                </a:solidFill>
                <a:latin typeface="+mj-lt"/>
              </a:rPr>
              <a:t> </a:t>
            </a:r>
            <a:r>
              <a:rPr lang="en" sz="2000" b="1" cap="small" dirty="0" err="1">
                <a:solidFill>
                  <a:srgbClr val="FFFF00"/>
                </a:solidFill>
                <a:latin typeface="+mj-lt"/>
              </a:rPr>
              <a:t>dell’intelligenza</a:t>
            </a:r>
            <a:endParaRPr lang="en" sz="2000" b="1" cap="small" dirty="0">
              <a:solidFill>
                <a:srgbClr val="FFFF00"/>
              </a:solidFill>
              <a:latin typeface="+mj-lt"/>
            </a:endParaRPr>
          </a:p>
        </p:txBody>
      </p:sp>
      <p:sp>
        <p:nvSpPr>
          <p:cNvPr id="2" name="Google Shape;233;p31">
            <a:extLst>
              <a:ext uri="{FF2B5EF4-FFF2-40B4-BE49-F238E27FC236}">
                <a16:creationId xmlns:a16="http://schemas.microsoft.com/office/drawing/2014/main" id="{55A354F9-046D-A98C-40EA-C32C5803F5AA}"/>
              </a:ext>
            </a:extLst>
          </p:cNvPr>
          <p:cNvSpPr txBox="1">
            <a:spLocks/>
          </p:cNvSpPr>
          <p:nvPr/>
        </p:nvSpPr>
        <p:spPr>
          <a:xfrm>
            <a:off x="1019924" y="3482063"/>
            <a:ext cx="1485071"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en" sz="2000" b="1" cap="small" dirty="0">
                <a:solidFill>
                  <a:srgbClr val="00B0F0"/>
                </a:solidFill>
              </a:rPr>
              <a:t>11.03.2024</a:t>
            </a:r>
          </a:p>
        </p:txBody>
      </p:sp>
      <p:sp>
        <p:nvSpPr>
          <p:cNvPr id="3" name="Google Shape;233;p31">
            <a:extLst>
              <a:ext uri="{FF2B5EF4-FFF2-40B4-BE49-F238E27FC236}">
                <a16:creationId xmlns:a16="http://schemas.microsoft.com/office/drawing/2014/main" id="{FECDDB60-175E-082E-2554-6FD35120374E}"/>
              </a:ext>
            </a:extLst>
          </p:cNvPr>
          <p:cNvSpPr txBox="1">
            <a:spLocks/>
          </p:cNvSpPr>
          <p:nvPr/>
        </p:nvSpPr>
        <p:spPr>
          <a:xfrm>
            <a:off x="5848251" y="3482063"/>
            <a:ext cx="2815689"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it-IT" sz="2000" b="1" cap="small" dirty="0">
                <a:solidFill>
                  <a:srgbClr val="00B0F0"/>
                </a:solidFill>
              </a:rPr>
              <a:t>Università Ca' Foscari</a:t>
            </a:r>
            <a:endParaRPr lang="en" sz="2000" b="1" cap="small" dirty="0">
              <a:solidFill>
                <a:srgbClr val="00B0F0"/>
              </a:solidFill>
            </a:endParaRPr>
          </a:p>
        </p:txBody>
      </p:sp>
      <p:sp>
        <p:nvSpPr>
          <p:cNvPr id="4" name="Google Shape;233;p31">
            <a:extLst>
              <a:ext uri="{FF2B5EF4-FFF2-40B4-BE49-F238E27FC236}">
                <a16:creationId xmlns:a16="http://schemas.microsoft.com/office/drawing/2014/main" id="{58CF8385-26C6-5311-B26F-199805517854}"/>
              </a:ext>
            </a:extLst>
          </p:cNvPr>
          <p:cNvSpPr txBox="1">
            <a:spLocks/>
          </p:cNvSpPr>
          <p:nvPr/>
        </p:nvSpPr>
        <p:spPr>
          <a:xfrm>
            <a:off x="2995666" y="3492413"/>
            <a:ext cx="2361913"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en" sz="2000" b="1" cap="small" dirty="0">
                <a:solidFill>
                  <a:schemeClr val="accent5">
                    <a:lumMod val="20000"/>
                    <a:lumOff val="80000"/>
                  </a:schemeClr>
                </a:solidFill>
              </a:rPr>
              <a:t>Antonio Montano</a:t>
            </a:r>
          </a:p>
        </p:txBody>
      </p:sp>
      <p:pic>
        <p:nvPicPr>
          <p:cNvPr id="6" name="Immagine 5">
            <a:extLst>
              <a:ext uri="{FF2B5EF4-FFF2-40B4-BE49-F238E27FC236}">
                <a16:creationId xmlns:a16="http://schemas.microsoft.com/office/drawing/2014/main" id="{FBA574A3-A83D-CA89-13FC-DFE834766639}"/>
              </a:ext>
            </a:extLst>
          </p:cNvPr>
          <p:cNvPicPr>
            <a:picLocks noChangeAspect="1"/>
          </p:cNvPicPr>
          <p:nvPr/>
        </p:nvPicPr>
        <p:blipFill>
          <a:blip r:embed="rId3"/>
          <a:stretch>
            <a:fillRect/>
          </a:stretch>
        </p:blipFill>
        <p:spPr>
          <a:xfrm>
            <a:off x="3810000" y="4297209"/>
            <a:ext cx="1524000" cy="533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a:xfrm>
            <a:off x="180000" y="164938"/>
            <a:ext cx="8781536" cy="572700"/>
          </a:xfrm>
        </p:spPr>
        <p:txBody>
          <a:bodyPr/>
          <a:lstStyle/>
          <a:p>
            <a:r>
              <a:rPr lang="it-IT" dirty="0">
                <a:solidFill>
                  <a:schemeClr val="bg1"/>
                </a:solidFill>
              </a:rPr>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a:xfrm>
            <a:off x="181231" y="737638"/>
            <a:ext cx="8781535" cy="4240924"/>
          </a:xfrm>
        </p:spPr>
        <p:txBody>
          <a:bodyPr>
            <a:normAutofit lnSpcReduction="10000"/>
          </a:bodyPr>
          <a:lstStyle/>
          <a:p>
            <a:r>
              <a:rPr lang="it-IT" dirty="0"/>
              <a:t>Le definizioni più diffuse di </a:t>
            </a:r>
            <a:r>
              <a:rPr lang="it-IT" b="1" dirty="0"/>
              <a:t>intelligenza artificiale </a:t>
            </a:r>
            <a:r>
              <a:rPr lang="it-IT" dirty="0"/>
              <a:t>variano a seconda del punto di vista:</a:t>
            </a:r>
          </a:p>
          <a:p>
            <a:pPr lvl="1"/>
            <a:r>
              <a:rPr lang="it-IT" b="1" dirty="0">
                <a:sym typeface="Wingdings" pitchFamily="2" charset="2"/>
              </a:rPr>
              <a:t>Tecnico</a:t>
            </a:r>
            <a:r>
              <a:rPr lang="it-IT" dirty="0">
                <a:sym typeface="Wingdings" pitchFamily="2" charset="2"/>
              </a:rPr>
              <a:t>: L'intelligenza artificiale è l'insieme di algoritmi e sistemi capaci di svolgere funzioni tipicamente associate all'intelligenza umana, quali apprendimento, ragionamento e percezione</a:t>
            </a:r>
          </a:p>
          <a:p>
            <a:pPr lvl="1"/>
            <a:r>
              <a:rPr lang="it-IT" b="1" dirty="0">
                <a:sym typeface="Wingdings" pitchFamily="2" charset="2"/>
              </a:rPr>
              <a:t>Filosofico</a:t>
            </a:r>
            <a:r>
              <a:rPr lang="it-IT" dirty="0">
                <a:sym typeface="Wingdings" pitchFamily="2" charset="2"/>
              </a:rPr>
              <a:t>: L'intelligenza artificiale rappresenta lo studio e la creazione di entità capaci di emulare le capacità cognitive umane, sollevando questioni sulla natura della mente e della coscienza</a:t>
            </a:r>
          </a:p>
          <a:p>
            <a:pPr lvl="1"/>
            <a:r>
              <a:rPr lang="it-IT" b="1" dirty="0">
                <a:sym typeface="Wingdings" pitchFamily="2" charset="2"/>
              </a:rPr>
              <a:t>Pratico</a:t>
            </a:r>
            <a:r>
              <a:rPr lang="it-IT" dirty="0">
                <a:sym typeface="Wingdings" pitchFamily="2" charset="2"/>
              </a:rPr>
              <a:t>: L'intelligenza artificiale si riferisce all'applicazione di sistemi capaci di analizzare, interpretare e rispondere a problemi specifici, migliorando l'efficacia e l'efficienza in ambiti vari come la medicina, l'ingegneria e la finanza</a:t>
            </a:r>
          </a:p>
          <a:p>
            <a:pPr lvl="1"/>
            <a:r>
              <a:rPr lang="it-IT" b="1" dirty="0">
                <a:sym typeface="Wingdings" pitchFamily="2" charset="2"/>
              </a:rPr>
              <a:t>Etico</a:t>
            </a:r>
            <a:r>
              <a:rPr lang="it-IT" dirty="0">
                <a:sym typeface="Wingdings" pitchFamily="2" charset="2"/>
              </a:rPr>
              <a:t>: L'intelligenza artificiale è l'area di studio che considera le implicazioni morali e sociali legate allo sviluppo e all'uso di sistemi intelligenti, inclusi i problemi di pregiudizio (</a:t>
            </a:r>
            <a:r>
              <a:rPr lang="it-IT" dirty="0" err="1">
                <a:sym typeface="Wingdings" pitchFamily="2" charset="2"/>
              </a:rPr>
              <a:t>bias</a:t>
            </a:r>
            <a:r>
              <a:rPr lang="it-IT" dirty="0">
                <a:sym typeface="Wingdings" pitchFamily="2" charset="2"/>
              </a:rPr>
              <a:t>), privacy e l'impatto sul lavoro umano</a:t>
            </a:r>
          </a:p>
        </p:txBody>
      </p:sp>
    </p:spTree>
    <p:extLst>
      <p:ext uri="{BB962C8B-B14F-4D97-AF65-F5344CB8AC3E}">
        <p14:creationId xmlns:p14="http://schemas.microsoft.com/office/powerpoint/2010/main" val="27100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repeatCount="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subTnLst>
                                    <p:set>
                                      <p:cBhvr override="childStyle">
                                        <p:cTn dur="1" fill="hold" display="0" masterRel="nextClick" afterEffect="1"/>
                                        <p:tgtEl>
                                          <p:spTgt spid="12">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repeatCount="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subTnLst>
                                    <p:set>
                                      <p:cBhvr override="childStyle">
                                        <p:cTn dur="1" fill="hold" display="0" masterRel="nextClick" afterEffect="1"/>
                                        <p:tgtEl>
                                          <p:spTgt spid="12">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repeatCount="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subTnLst>
                                    <p:set>
                                      <p:cBhvr override="childStyle">
                                        <p:cTn dur="1" fill="hold" display="0" masterRel="nextClick" afterEffect="1"/>
                                        <p:tgtEl>
                                          <p:spTgt spid="12">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repeatCount="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subTnLst>
                                    <p:set>
                                      <p:cBhvr override="childStyle">
                                        <p:cTn dur="1" fill="hold" display="0" masterRel="nextClick" afterEffect="1"/>
                                        <p:tgtEl>
                                          <p:spTgt spid="12">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repeatCount="0"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2">
                                            <p:txEl>
                                              <p:pRg st="4" end="4"/>
                                            </p:txEl>
                                          </p:spTgt>
                                        </p:tgtEl>
                                      </p:cBhvr>
                                    </p:animEffect>
                                  </p:childTnLst>
                                  <p:subTnLst>
                                    <p:set>
                                      <p:cBhvr override="childStyle">
                                        <p:cTn dur="1" fill="hold" display="0" masterRel="nextClick" afterEffect="1"/>
                                        <p:tgtEl>
                                          <p:spTgt spid="12">
                                            <p:txEl>
                                              <p:pRg st="4" end="4"/>
                                            </p:txEl>
                                          </p:spTgt>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p:txBody>
          <a:bodyPr/>
          <a:lstStyle/>
          <a:p>
            <a:r>
              <a:rPr lang="it-IT" dirty="0"/>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p:txBody>
          <a:bodyPr>
            <a:noAutofit/>
          </a:bodyPr>
          <a:lstStyle/>
          <a:p>
            <a:r>
              <a:rPr lang="it-IT" dirty="0"/>
              <a:t>L’aggettivo </a:t>
            </a:r>
            <a:r>
              <a:rPr lang="it-IT" b="1" dirty="0"/>
              <a:t>generativo</a:t>
            </a:r>
            <a:r>
              <a:rPr lang="it-IT" dirty="0"/>
              <a:t> aggiunge alla intelligenza artificiale:</a:t>
            </a:r>
          </a:p>
          <a:p>
            <a:pPr lvl="1"/>
            <a:r>
              <a:rPr lang="it-IT" dirty="0"/>
              <a:t>una qualificazione di proiezione fuori da un ambito storico di applicazione, </a:t>
            </a:r>
          </a:p>
          <a:p>
            <a:pPr lvl="1"/>
            <a:r>
              <a:rPr lang="it-IT" dirty="0"/>
              <a:t>una capacità di superare un limite, </a:t>
            </a:r>
          </a:p>
          <a:p>
            <a:pPr lvl="1"/>
            <a:r>
              <a:rPr lang="it-IT" dirty="0"/>
              <a:t>una promessa di </a:t>
            </a:r>
            <a:r>
              <a:rPr lang="it-IT" dirty="0" err="1"/>
              <a:t>superumanesimo</a:t>
            </a:r>
            <a:r>
              <a:rPr lang="it-IT" dirty="0"/>
              <a:t> nella forma in cui si pone come obiettivo il travalicamento dei limiti biologici umani attraverso l'uso della tecnologia, migliorando le capacità fisiche, cognitive o sensoriali dell'individuo</a:t>
            </a:r>
          </a:p>
          <a:p>
            <a:endParaRPr lang="it-IT" dirty="0"/>
          </a:p>
        </p:txBody>
      </p:sp>
    </p:spTree>
    <p:extLst>
      <p:ext uri="{BB962C8B-B14F-4D97-AF65-F5344CB8AC3E}">
        <p14:creationId xmlns:p14="http://schemas.microsoft.com/office/powerpoint/2010/main" val="9409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a:xfrm>
            <a:off x="180000" y="164938"/>
            <a:ext cx="8781536" cy="572700"/>
          </a:xfrm>
        </p:spPr>
        <p:txBody>
          <a:bodyPr/>
          <a:lstStyle/>
          <a:p>
            <a:r>
              <a:rPr lang="it-IT" dirty="0"/>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a:xfrm>
            <a:off x="181231" y="737638"/>
            <a:ext cx="8781535" cy="4240924"/>
          </a:xfrm>
        </p:spPr>
        <p:txBody>
          <a:bodyPr>
            <a:normAutofit fontScale="92500" lnSpcReduction="10000"/>
          </a:bodyPr>
          <a:lstStyle/>
          <a:p>
            <a:r>
              <a:rPr lang="it-IT" dirty="0">
                <a:sym typeface="Wingdings" pitchFamily="2" charset="2"/>
              </a:rPr>
              <a:t>Le definizioni più diffuse della GenAI variano a seconda del punto di vista:</a:t>
            </a:r>
          </a:p>
          <a:p>
            <a:pPr lvl="1"/>
            <a:r>
              <a:rPr lang="it-IT" b="1" dirty="0">
                <a:sym typeface="Wingdings" pitchFamily="2" charset="2"/>
              </a:rPr>
              <a:t>Tecnico</a:t>
            </a:r>
            <a:r>
              <a:rPr lang="it-IT" dirty="0">
                <a:sym typeface="Wingdings" pitchFamily="2" charset="2"/>
              </a:rPr>
              <a:t>: La GenAI impiega una varietà di modelli di reti neurali come GAN, Transformer, VAE e LSTM per creare dati nuovi. Questi modelli supportano diverse capacità di generazione, dai testi complessi (transformer), alla generazione di immagini (GAN, VAE), alla modellazione di sequenze temporali (LSTM, VAE) e alla generazione di video (modelli di diffusione), ampliando significativamente le possibilità creative e applicative dell'IA oltre la tradizionale analisi dati</a:t>
            </a:r>
          </a:p>
          <a:p>
            <a:pPr lvl="1"/>
            <a:r>
              <a:rPr lang="it-IT" b="1" dirty="0">
                <a:sym typeface="Wingdings" pitchFamily="2" charset="2"/>
              </a:rPr>
              <a:t>Filosofico</a:t>
            </a:r>
            <a:r>
              <a:rPr lang="it-IT" dirty="0">
                <a:sym typeface="Wingdings" pitchFamily="2" charset="2"/>
              </a:rPr>
              <a:t>: Esplora la creatività algoritmica, ponendo domande sulla natura dell'innovazione e dell'arte rispetto all'IA tradizionale che solleva questioni sull'intelligenza e cognizione</a:t>
            </a:r>
          </a:p>
          <a:p>
            <a:pPr lvl="1"/>
            <a:r>
              <a:rPr lang="it-IT" b="1" dirty="0">
                <a:sym typeface="Wingdings" pitchFamily="2" charset="2"/>
              </a:rPr>
              <a:t>Pratico</a:t>
            </a:r>
            <a:r>
              <a:rPr lang="it-IT" dirty="0">
                <a:sym typeface="Wingdings" pitchFamily="2" charset="2"/>
              </a:rPr>
              <a:t>: Applicata nella produzione di arte, testo, e design, estendendo l'uso dell'IA oltre l'automazione verso la creazione</a:t>
            </a:r>
          </a:p>
          <a:p>
            <a:pPr lvl="1"/>
            <a:r>
              <a:rPr lang="it-IT" b="1" dirty="0">
                <a:sym typeface="Wingdings" pitchFamily="2" charset="2"/>
              </a:rPr>
              <a:t>Etico</a:t>
            </a:r>
            <a:r>
              <a:rPr lang="it-IT" dirty="0">
                <a:sym typeface="Wingdings" pitchFamily="2" charset="2"/>
              </a:rPr>
              <a:t>: Solleva questioni uniche sulla proprietà intellettuale e l'autenticità, diversamente dall'IA, che si concentra più sulle implicazioni dell'autonomia delle macchine e il loro l'impiego</a:t>
            </a:r>
          </a:p>
          <a:p>
            <a:endParaRPr lang="it-IT" dirty="0"/>
          </a:p>
        </p:txBody>
      </p:sp>
    </p:spTree>
    <p:extLst>
      <p:ext uri="{BB962C8B-B14F-4D97-AF65-F5344CB8AC3E}">
        <p14:creationId xmlns:p14="http://schemas.microsoft.com/office/powerpoint/2010/main" val="8702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2">
                                            <p:txEl>
                                              <p:pRg st="4" end="4"/>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DB31DA-BB27-8A5D-B51C-1A5328DD0300}"/>
              </a:ext>
            </a:extLst>
          </p:cNvPr>
          <p:cNvSpPr>
            <a:spLocks noGrp="1"/>
          </p:cNvSpPr>
          <p:nvPr>
            <p:ph type="title"/>
          </p:nvPr>
        </p:nvSpPr>
        <p:spPr/>
        <p:txBody>
          <a:bodyPr/>
          <a:lstStyle/>
          <a:p>
            <a:r>
              <a:rPr lang="it-IT" dirty="0"/>
              <a:t>Apprendimento auto-supervisionato</a:t>
            </a:r>
          </a:p>
        </p:txBody>
      </p:sp>
      <p:sp>
        <p:nvSpPr>
          <p:cNvPr id="3" name="Segnaposto testo 2">
            <a:extLst>
              <a:ext uri="{FF2B5EF4-FFF2-40B4-BE49-F238E27FC236}">
                <a16:creationId xmlns:a16="http://schemas.microsoft.com/office/drawing/2014/main" id="{415C24C2-BD5D-B14C-36B1-7D2B4BA599EE}"/>
              </a:ext>
            </a:extLst>
          </p:cNvPr>
          <p:cNvSpPr>
            <a:spLocks noGrp="1"/>
          </p:cNvSpPr>
          <p:nvPr>
            <p:ph type="body" idx="1"/>
          </p:nvPr>
        </p:nvSpPr>
        <p:spPr/>
        <p:txBody>
          <a:bodyPr/>
          <a:lstStyle/>
          <a:p>
            <a:r>
              <a:rPr lang="it-IT" dirty="0"/>
              <a:t>Per GPT-3 e modelli simili, </a:t>
            </a:r>
            <a:r>
              <a:rPr lang="it-IT" dirty="0" err="1"/>
              <a:t>pre</a:t>
            </a:r>
            <a:r>
              <a:rPr lang="it-IT" dirty="0"/>
              <a:t>-apprendimento non supervisionato tipicamente comporta l'addestramento del modello a predire il token successivo (parola, carattere, ecc.) in una sequenza dati i token precedenti. </a:t>
            </a:r>
          </a:p>
          <a:p>
            <a:r>
              <a:rPr lang="it-IT" dirty="0"/>
              <a:t>Questo è conosciuto anche come addestramento </a:t>
            </a:r>
            <a:r>
              <a:rPr lang="it-IT" dirty="0" err="1"/>
              <a:t>autoregressivo</a:t>
            </a:r>
            <a:r>
              <a:rPr lang="it-IT" dirty="0"/>
              <a:t> o modellazione linguistica causale. La "supervisione" proviene dalla struttura del testo stesso</a:t>
            </a:r>
          </a:p>
          <a:p>
            <a:r>
              <a:rPr lang="it-IT" dirty="0"/>
              <a:t>Al modello viene mostrato un pezzo di testo con uno o più token mascherati o rimossi, e il suo compito è quello di predire il(i) token mancante(i) basandosi sul contesto fornito dal testo circostante. </a:t>
            </a:r>
          </a:p>
          <a:p>
            <a:r>
              <a:rPr lang="it-IT" dirty="0"/>
              <a:t>Le risposte "corrette" sono parte dei dati di input stessi, che il modello cerca di replicare</a:t>
            </a:r>
          </a:p>
          <a:p>
            <a:endParaRPr lang="it-IT" dirty="0"/>
          </a:p>
        </p:txBody>
      </p:sp>
    </p:spTree>
    <p:extLst>
      <p:ext uri="{BB962C8B-B14F-4D97-AF65-F5344CB8AC3E}">
        <p14:creationId xmlns:p14="http://schemas.microsoft.com/office/powerpoint/2010/main" val="354221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08390-B710-76E8-BCFF-95FE175AA4DD}"/>
              </a:ext>
            </a:extLst>
          </p:cNvPr>
          <p:cNvSpPr>
            <a:spLocks noGrp="1"/>
          </p:cNvSpPr>
          <p:nvPr>
            <p:ph type="title"/>
          </p:nvPr>
        </p:nvSpPr>
        <p:spPr>
          <a:xfrm>
            <a:off x="180000" y="164938"/>
            <a:ext cx="8781536" cy="572700"/>
          </a:xfrm>
        </p:spPr>
        <p:txBody>
          <a:bodyPr/>
          <a:lstStyle/>
          <a:p>
            <a:r>
              <a:rPr lang="it-IT" dirty="0" err="1"/>
              <a:t>Pre</a:t>
            </a:r>
            <a:r>
              <a:rPr lang="it-IT" dirty="0"/>
              <a:t>-addestramento</a:t>
            </a:r>
          </a:p>
        </p:txBody>
      </p:sp>
      <p:sp>
        <p:nvSpPr>
          <p:cNvPr id="3" name="Segnaposto testo 2">
            <a:extLst>
              <a:ext uri="{FF2B5EF4-FFF2-40B4-BE49-F238E27FC236}">
                <a16:creationId xmlns:a16="http://schemas.microsoft.com/office/drawing/2014/main" id="{B24D6AC2-D7A7-6086-1606-D81A8B2F671B}"/>
              </a:ext>
            </a:extLst>
          </p:cNvPr>
          <p:cNvSpPr>
            <a:spLocks noGrp="1"/>
          </p:cNvSpPr>
          <p:nvPr>
            <p:ph type="body" idx="1"/>
          </p:nvPr>
        </p:nvSpPr>
        <p:spPr>
          <a:xfrm>
            <a:off x="2334322" y="737638"/>
            <a:ext cx="6628444" cy="4240924"/>
          </a:xfrm>
        </p:spPr>
        <p:txBody>
          <a:bodyPr/>
          <a:lstStyle/>
          <a:p>
            <a:r>
              <a:rPr lang="en-US" dirty="0"/>
              <a:t>Durante il pre-</a:t>
            </a:r>
            <a:r>
              <a:rPr lang="en-US" dirty="0" err="1"/>
              <a:t>addestramento</a:t>
            </a:r>
            <a:r>
              <a:rPr lang="en-US" dirty="0"/>
              <a:t>, il </a:t>
            </a:r>
            <a:r>
              <a:rPr lang="en-US" dirty="0" err="1"/>
              <a:t>modello</a:t>
            </a:r>
            <a:r>
              <a:rPr lang="en-US" dirty="0"/>
              <a:t> </a:t>
            </a:r>
            <a:r>
              <a:rPr lang="en-US" dirty="0" err="1"/>
              <a:t>viene</a:t>
            </a:r>
            <a:r>
              <a:rPr lang="en-US" dirty="0"/>
              <a:t> </a:t>
            </a:r>
            <a:r>
              <a:rPr lang="en-US" dirty="0" err="1"/>
              <a:t>addestrato</a:t>
            </a:r>
            <a:r>
              <a:rPr lang="en-US" dirty="0"/>
              <a:t> </a:t>
            </a:r>
            <a:r>
              <a:rPr lang="en-US" dirty="0" err="1"/>
              <a:t>su</a:t>
            </a:r>
            <a:r>
              <a:rPr lang="en-US" dirty="0"/>
              <a:t> un </a:t>
            </a:r>
            <a:r>
              <a:rPr lang="en-US" dirty="0" err="1"/>
              <a:t>grande</a:t>
            </a:r>
            <a:r>
              <a:rPr lang="en-US" dirty="0"/>
              <a:t> dataset per </a:t>
            </a:r>
            <a:r>
              <a:rPr lang="en-US" dirty="0" err="1"/>
              <a:t>imparare</a:t>
            </a:r>
            <a:r>
              <a:rPr lang="en-US" dirty="0"/>
              <a:t> </a:t>
            </a:r>
            <a:r>
              <a:rPr lang="en-US" dirty="0" err="1"/>
              <a:t>una</a:t>
            </a:r>
            <a:r>
              <a:rPr lang="en-US" dirty="0"/>
              <a:t> </a:t>
            </a:r>
            <a:r>
              <a:rPr lang="en-US" dirty="0" err="1"/>
              <a:t>buona</a:t>
            </a:r>
            <a:r>
              <a:rPr lang="en-US" dirty="0"/>
              <a:t> </a:t>
            </a:r>
            <a:r>
              <a:rPr lang="en-US" dirty="0" err="1"/>
              <a:t>rappresentazione</a:t>
            </a:r>
            <a:r>
              <a:rPr lang="en-US" dirty="0"/>
              <a:t> </a:t>
            </a:r>
            <a:r>
              <a:rPr lang="en-US" dirty="0" err="1"/>
              <a:t>generale</a:t>
            </a:r>
            <a:r>
              <a:rPr lang="en-US" dirty="0"/>
              <a:t> </a:t>
            </a:r>
            <a:r>
              <a:rPr lang="en-US" dirty="0" err="1"/>
              <a:t>dei</a:t>
            </a:r>
            <a:r>
              <a:rPr lang="en-US" dirty="0"/>
              <a:t> </a:t>
            </a:r>
            <a:r>
              <a:rPr lang="en-US" dirty="0" err="1"/>
              <a:t>dati</a:t>
            </a:r>
            <a:r>
              <a:rPr lang="en-US" dirty="0"/>
              <a:t>. </a:t>
            </a:r>
          </a:p>
          <a:p>
            <a:r>
              <a:rPr lang="en-US" dirty="0"/>
              <a:t>Per </a:t>
            </a:r>
            <a:r>
              <a:rPr lang="en-US" dirty="0" err="1"/>
              <a:t>i</a:t>
            </a:r>
            <a:r>
              <a:rPr lang="en-US" dirty="0"/>
              <a:t> </a:t>
            </a:r>
            <a:r>
              <a:rPr lang="en-US" dirty="0" err="1"/>
              <a:t>modelli</a:t>
            </a:r>
            <a:r>
              <a:rPr lang="en-US" dirty="0"/>
              <a:t> di </a:t>
            </a:r>
            <a:r>
              <a:rPr lang="en-US" dirty="0" err="1"/>
              <a:t>linguaggio</a:t>
            </a:r>
            <a:r>
              <a:rPr lang="en-US" dirty="0"/>
              <a:t> come GPT-3, </a:t>
            </a:r>
            <a:r>
              <a:rPr lang="en-US" dirty="0" err="1"/>
              <a:t>questa</a:t>
            </a:r>
            <a:r>
              <a:rPr lang="en-US" dirty="0"/>
              <a:t> </a:t>
            </a:r>
            <a:r>
              <a:rPr lang="en-US" dirty="0" err="1"/>
              <a:t>fase</a:t>
            </a:r>
            <a:r>
              <a:rPr lang="en-US" dirty="0"/>
              <a:t> </a:t>
            </a:r>
            <a:r>
              <a:rPr lang="en-US" dirty="0" err="1"/>
              <a:t>implica</a:t>
            </a:r>
            <a:r>
              <a:rPr lang="en-US" dirty="0"/>
              <a:t> </a:t>
            </a:r>
            <a:r>
              <a:rPr lang="en-US" dirty="0" err="1"/>
              <a:t>l'apprendere</a:t>
            </a:r>
            <a:r>
              <a:rPr lang="en-US" dirty="0"/>
              <a:t> la </a:t>
            </a:r>
            <a:r>
              <a:rPr lang="en-US" dirty="0" err="1"/>
              <a:t>struttura</a:t>
            </a:r>
            <a:r>
              <a:rPr lang="en-US" dirty="0"/>
              <a:t> </a:t>
            </a:r>
            <a:r>
              <a:rPr lang="en-US" dirty="0" err="1"/>
              <a:t>della</a:t>
            </a:r>
            <a:r>
              <a:rPr lang="en-US" dirty="0"/>
              <a:t> lingua, la </a:t>
            </a:r>
            <a:r>
              <a:rPr lang="en-US" dirty="0" err="1"/>
              <a:t>grammatica</a:t>
            </a:r>
            <a:r>
              <a:rPr lang="en-US" dirty="0"/>
              <a:t>, </a:t>
            </a:r>
            <a:r>
              <a:rPr lang="en-US" dirty="0" err="1"/>
              <a:t>i</a:t>
            </a:r>
            <a:r>
              <a:rPr lang="en-US" dirty="0"/>
              <a:t> </a:t>
            </a:r>
            <a:r>
              <a:rPr lang="en-US" dirty="0" err="1"/>
              <a:t>concetti</a:t>
            </a:r>
            <a:r>
              <a:rPr lang="en-US" dirty="0"/>
              <a:t> </a:t>
            </a:r>
            <a:r>
              <a:rPr lang="en-US" dirty="0" err="1"/>
              <a:t>comuni</a:t>
            </a:r>
            <a:r>
              <a:rPr lang="en-US" dirty="0"/>
              <a:t>, e le </a:t>
            </a:r>
            <a:r>
              <a:rPr lang="en-US" dirty="0" err="1"/>
              <a:t>relazioni</a:t>
            </a:r>
            <a:r>
              <a:rPr lang="en-US" dirty="0"/>
              <a:t> </a:t>
            </a:r>
            <a:r>
              <a:rPr lang="en-US" dirty="0" err="1"/>
              <a:t>tra</a:t>
            </a:r>
            <a:r>
              <a:rPr lang="en-US" dirty="0"/>
              <a:t> le parole, </a:t>
            </a:r>
            <a:r>
              <a:rPr lang="en-US" dirty="0" err="1"/>
              <a:t>usando</a:t>
            </a:r>
            <a:r>
              <a:rPr lang="en-US" dirty="0"/>
              <a:t> </a:t>
            </a:r>
            <a:r>
              <a:rPr lang="en-US" dirty="0" err="1"/>
              <a:t>tecniche</a:t>
            </a:r>
            <a:r>
              <a:rPr lang="en-US" dirty="0"/>
              <a:t> come </a:t>
            </a:r>
            <a:r>
              <a:rPr lang="en-US" dirty="0" err="1"/>
              <a:t>l'apprendimento</a:t>
            </a:r>
            <a:r>
              <a:rPr lang="en-US" dirty="0"/>
              <a:t> non </a:t>
            </a:r>
            <a:r>
              <a:rPr lang="en-US" dirty="0" err="1"/>
              <a:t>supervisionato</a:t>
            </a:r>
            <a:r>
              <a:rPr lang="en-US" dirty="0"/>
              <a:t> o auto-</a:t>
            </a:r>
            <a:r>
              <a:rPr lang="en-US" dirty="0" err="1"/>
              <a:t>supervisionato</a:t>
            </a:r>
            <a:endParaRPr lang="en-US" dirty="0"/>
          </a:p>
          <a:p>
            <a:r>
              <a:rPr lang="en-US" dirty="0" err="1"/>
              <a:t>L'obiettivo</a:t>
            </a:r>
            <a:r>
              <a:rPr lang="en-US" dirty="0"/>
              <a:t> </a:t>
            </a:r>
            <a:r>
              <a:rPr lang="en-US" dirty="0" err="1"/>
              <a:t>è</a:t>
            </a:r>
            <a:r>
              <a:rPr lang="en-US" dirty="0"/>
              <a:t> </a:t>
            </a:r>
            <a:r>
              <a:rPr lang="en-US" dirty="0" err="1"/>
              <a:t>fornire</a:t>
            </a:r>
            <a:r>
              <a:rPr lang="en-US" dirty="0"/>
              <a:t> al </a:t>
            </a:r>
            <a:r>
              <a:rPr lang="en-US" dirty="0" err="1"/>
              <a:t>modello</a:t>
            </a:r>
            <a:r>
              <a:rPr lang="en-US" dirty="0"/>
              <a:t> </a:t>
            </a:r>
            <a:r>
              <a:rPr lang="en-US" dirty="0" err="1"/>
              <a:t>una</a:t>
            </a:r>
            <a:r>
              <a:rPr lang="en-US" dirty="0"/>
              <a:t> base di </a:t>
            </a:r>
            <a:r>
              <a:rPr lang="en-US" dirty="0" err="1"/>
              <a:t>conoscenza</a:t>
            </a:r>
            <a:r>
              <a:rPr lang="en-US" dirty="0"/>
              <a:t> </a:t>
            </a:r>
            <a:r>
              <a:rPr lang="en-US" dirty="0" err="1"/>
              <a:t>ampia</a:t>
            </a:r>
            <a:r>
              <a:rPr lang="en-US" dirty="0"/>
              <a:t> e versatile </a:t>
            </a:r>
            <a:r>
              <a:rPr lang="en-US" dirty="0" err="1"/>
              <a:t>che</a:t>
            </a:r>
            <a:r>
              <a:rPr lang="en-US" dirty="0"/>
              <a:t> </a:t>
            </a:r>
            <a:r>
              <a:rPr lang="en-US" dirty="0" err="1"/>
              <a:t>può</a:t>
            </a:r>
            <a:r>
              <a:rPr lang="en-US" dirty="0"/>
              <a:t> </a:t>
            </a:r>
            <a:r>
              <a:rPr lang="en-US" dirty="0" err="1"/>
              <a:t>essere</a:t>
            </a:r>
            <a:r>
              <a:rPr lang="en-US" dirty="0"/>
              <a:t> </a:t>
            </a:r>
            <a:r>
              <a:rPr lang="en-US" dirty="0" err="1"/>
              <a:t>applicata</a:t>
            </a:r>
            <a:r>
              <a:rPr lang="en-US" dirty="0"/>
              <a:t> a </a:t>
            </a:r>
            <a:r>
              <a:rPr lang="en-US" dirty="0" err="1"/>
              <a:t>una</a:t>
            </a:r>
            <a:r>
              <a:rPr lang="en-US" dirty="0"/>
              <a:t> </a:t>
            </a:r>
            <a:r>
              <a:rPr lang="en-US" dirty="0" err="1"/>
              <a:t>varietà</a:t>
            </a:r>
            <a:r>
              <a:rPr lang="en-US" dirty="0"/>
              <a:t> di </a:t>
            </a:r>
            <a:r>
              <a:rPr lang="en-US" dirty="0" err="1"/>
              <a:t>compiti</a:t>
            </a:r>
            <a:r>
              <a:rPr lang="en-US" dirty="0"/>
              <a:t> senza </a:t>
            </a:r>
            <a:r>
              <a:rPr lang="en-US" dirty="0" err="1"/>
              <a:t>essere</a:t>
            </a:r>
            <a:r>
              <a:rPr lang="en-US" dirty="0"/>
              <a:t> </a:t>
            </a:r>
            <a:r>
              <a:rPr lang="en-US" dirty="0" err="1"/>
              <a:t>addestrato</a:t>
            </a:r>
            <a:r>
              <a:rPr lang="en-US" dirty="0"/>
              <a:t> </a:t>
            </a:r>
            <a:r>
              <a:rPr lang="en-US" dirty="0" err="1"/>
              <a:t>specificamente</a:t>
            </a:r>
            <a:r>
              <a:rPr lang="en-US" dirty="0"/>
              <a:t> </a:t>
            </a:r>
            <a:r>
              <a:rPr lang="en-US" dirty="0" err="1"/>
              <a:t>su</a:t>
            </a:r>
            <a:r>
              <a:rPr lang="en-US" dirty="0"/>
              <a:t> di </a:t>
            </a:r>
            <a:r>
              <a:rPr lang="en-US" dirty="0" err="1"/>
              <a:t>essi</a:t>
            </a:r>
            <a:endParaRPr lang="it-IT" dirty="0"/>
          </a:p>
        </p:txBody>
      </p:sp>
    </p:spTree>
    <p:extLst>
      <p:ext uri="{BB962C8B-B14F-4D97-AF65-F5344CB8AC3E}">
        <p14:creationId xmlns:p14="http://schemas.microsoft.com/office/powerpoint/2010/main" val="218514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395D7-D48F-BECD-CCBC-23FB0254FA2C}"/>
              </a:ext>
            </a:extLst>
          </p:cNvPr>
          <p:cNvSpPr>
            <a:spLocks noGrp="1"/>
          </p:cNvSpPr>
          <p:nvPr>
            <p:ph type="title"/>
          </p:nvPr>
        </p:nvSpPr>
        <p:spPr>
          <a:xfrm>
            <a:off x="180000" y="164938"/>
            <a:ext cx="8781536" cy="572700"/>
          </a:xfrm>
        </p:spPr>
        <p:txBody>
          <a:bodyPr/>
          <a:lstStyle/>
          <a:p>
            <a:r>
              <a:rPr lang="it-IT" dirty="0"/>
              <a:t>Fine-tuning</a:t>
            </a:r>
          </a:p>
        </p:txBody>
      </p:sp>
      <p:sp>
        <p:nvSpPr>
          <p:cNvPr id="3" name="Segnaposto testo 2">
            <a:extLst>
              <a:ext uri="{FF2B5EF4-FFF2-40B4-BE49-F238E27FC236}">
                <a16:creationId xmlns:a16="http://schemas.microsoft.com/office/drawing/2014/main" id="{BCA530D4-37D8-D265-1128-F0DC6DD9501E}"/>
              </a:ext>
            </a:extLst>
          </p:cNvPr>
          <p:cNvSpPr>
            <a:spLocks noGrp="1"/>
          </p:cNvSpPr>
          <p:nvPr>
            <p:ph type="body" idx="1"/>
          </p:nvPr>
        </p:nvSpPr>
        <p:spPr>
          <a:xfrm>
            <a:off x="2334322" y="737638"/>
            <a:ext cx="6628444" cy="4240924"/>
          </a:xfrm>
        </p:spPr>
        <p:txBody>
          <a:bodyPr>
            <a:normAutofit fontScale="85000" lnSpcReduction="20000"/>
          </a:bodyPr>
          <a:lstStyle/>
          <a:p>
            <a:r>
              <a:rPr lang="en-US" dirty="0"/>
              <a:t>Dopo il pre-</a:t>
            </a:r>
            <a:r>
              <a:rPr lang="en-US" dirty="0" err="1"/>
              <a:t>addestramento</a:t>
            </a:r>
            <a:r>
              <a:rPr lang="en-US" dirty="0"/>
              <a:t>, segue il fine-tuning, </a:t>
            </a:r>
            <a:r>
              <a:rPr lang="en-US" dirty="0" err="1"/>
              <a:t>durante</a:t>
            </a:r>
            <a:r>
              <a:rPr lang="en-US" dirty="0"/>
              <a:t> il quale il </a:t>
            </a:r>
            <a:r>
              <a:rPr lang="en-US" dirty="0" err="1"/>
              <a:t>modello</a:t>
            </a:r>
            <a:r>
              <a:rPr lang="en-US" dirty="0"/>
              <a:t> pre-</a:t>
            </a:r>
            <a:r>
              <a:rPr lang="en-US" dirty="0" err="1"/>
              <a:t>addestrato</a:t>
            </a:r>
            <a:r>
              <a:rPr lang="en-US" dirty="0"/>
              <a:t> </a:t>
            </a:r>
            <a:r>
              <a:rPr lang="en-US" dirty="0" err="1"/>
              <a:t>viene</a:t>
            </a:r>
            <a:r>
              <a:rPr lang="en-US" dirty="0"/>
              <a:t> </a:t>
            </a:r>
            <a:r>
              <a:rPr lang="en-US" dirty="0" err="1"/>
              <a:t>ulteriormente</a:t>
            </a:r>
            <a:r>
              <a:rPr lang="en-US" dirty="0"/>
              <a:t> </a:t>
            </a:r>
            <a:r>
              <a:rPr lang="en-US" dirty="0" err="1"/>
              <a:t>addestrato</a:t>
            </a:r>
            <a:r>
              <a:rPr lang="en-US" dirty="0"/>
              <a:t> (o "</a:t>
            </a:r>
            <a:r>
              <a:rPr lang="en-US" dirty="0" err="1"/>
              <a:t>affinato</a:t>
            </a:r>
            <a:r>
              <a:rPr lang="en-US" dirty="0"/>
              <a:t>") </a:t>
            </a:r>
            <a:r>
              <a:rPr lang="en-US" dirty="0" err="1"/>
              <a:t>su</a:t>
            </a:r>
            <a:r>
              <a:rPr lang="en-US" dirty="0"/>
              <a:t> un dataset </a:t>
            </a:r>
            <a:r>
              <a:rPr lang="en-US" dirty="0" err="1"/>
              <a:t>più</a:t>
            </a:r>
            <a:r>
              <a:rPr lang="en-US" dirty="0"/>
              <a:t> piccolo </a:t>
            </a:r>
            <a:r>
              <a:rPr lang="en-US" dirty="0" err="1"/>
              <a:t>specifico</a:t>
            </a:r>
            <a:r>
              <a:rPr lang="en-US" dirty="0"/>
              <a:t> per un </a:t>
            </a:r>
            <a:r>
              <a:rPr lang="en-US" dirty="0" err="1"/>
              <a:t>compito</a:t>
            </a:r>
            <a:r>
              <a:rPr lang="en-US" dirty="0"/>
              <a:t> o </a:t>
            </a:r>
            <a:r>
              <a:rPr lang="en-US" dirty="0" err="1"/>
              <a:t>dominio</a:t>
            </a:r>
            <a:r>
              <a:rPr lang="en-US" dirty="0"/>
              <a:t> </a:t>
            </a:r>
            <a:r>
              <a:rPr lang="en-US" dirty="0" err="1"/>
              <a:t>particolare</a:t>
            </a:r>
            <a:endParaRPr lang="en-US" dirty="0"/>
          </a:p>
          <a:p>
            <a:r>
              <a:rPr lang="en-US" dirty="0"/>
              <a:t>Il fine-tuning </a:t>
            </a:r>
            <a:r>
              <a:rPr lang="en-US" dirty="0" err="1"/>
              <a:t>permette</a:t>
            </a:r>
            <a:r>
              <a:rPr lang="en-US" dirty="0"/>
              <a:t> di </a:t>
            </a:r>
            <a:r>
              <a:rPr lang="en-US" dirty="0" err="1"/>
              <a:t>sfruttare</a:t>
            </a:r>
            <a:r>
              <a:rPr lang="en-US" dirty="0"/>
              <a:t> la </a:t>
            </a:r>
            <a:r>
              <a:rPr lang="en-US" dirty="0" err="1"/>
              <a:t>conoscenza</a:t>
            </a:r>
            <a:r>
              <a:rPr lang="en-US" dirty="0"/>
              <a:t> </a:t>
            </a:r>
            <a:r>
              <a:rPr lang="en-US" dirty="0" err="1"/>
              <a:t>generale</a:t>
            </a:r>
            <a:r>
              <a:rPr lang="en-US" dirty="0"/>
              <a:t> </a:t>
            </a:r>
            <a:r>
              <a:rPr lang="en-US" dirty="0" err="1"/>
              <a:t>appresa</a:t>
            </a:r>
            <a:r>
              <a:rPr lang="en-US" dirty="0"/>
              <a:t> </a:t>
            </a:r>
            <a:r>
              <a:rPr lang="en-US" dirty="0" err="1"/>
              <a:t>durante</a:t>
            </a:r>
            <a:r>
              <a:rPr lang="en-US" dirty="0"/>
              <a:t> il pre-</a:t>
            </a:r>
            <a:r>
              <a:rPr lang="en-US" dirty="0" err="1"/>
              <a:t>addestramento</a:t>
            </a:r>
            <a:r>
              <a:rPr lang="en-US" dirty="0"/>
              <a:t>, </a:t>
            </a:r>
            <a:r>
              <a:rPr lang="en-US" dirty="0" err="1"/>
              <a:t>riducendo</a:t>
            </a:r>
            <a:r>
              <a:rPr lang="en-US" dirty="0"/>
              <a:t> </a:t>
            </a:r>
            <a:r>
              <a:rPr lang="en-US" dirty="0" err="1"/>
              <a:t>significativamente</a:t>
            </a:r>
            <a:r>
              <a:rPr lang="en-US" dirty="0"/>
              <a:t> la </a:t>
            </a:r>
            <a:r>
              <a:rPr lang="en-US" dirty="0" err="1"/>
              <a:t>quantità</a:t>
            </a:r>
            <a:r>
              <a:rPr lang="en-US" dirty="0"/>
              <a:t> di </a:t>
            </a:r>
            <a:r>
              <a:rPr lang="en-US" dirty="0" err="1"/>
              <a:t>dati</a:t>
            </a:r>
            <a:r>
              <a:rPr lang="en-US" dirty="0"/>
              <a:t> di </a:t>
            </a:r>
            <a:r>
              <a:rPr lang="en-US" dirty="0" err="1"/>
              <a:t>addestramento</a:t>
            </a:r>
            <a:r>
              <a:rPr lang="en-US" dirty="0"/>
              <a:t> </a:t>
            </a:r>
            <a:r>
              <a:rPr lang="en-US" dirty="0" err="1"/>
              <a:t>specifici</a:t>
            </a:r>
            <a:r>
              <a:rPr lang="en-US" dirty="0"/>
              <a:t> del </a:t>
            </a:r>
            <a:r>
              <a:rPr lang="en-US" dirty="0" err="1"/>
              <a:t>compito</a:t>
            </a:r>
            <a:r>
              <a:rPr lang="en-US" dirty="0"/>
              <a:t> </a:t>
            </a:r>
            <a:r>
              <a:rPr lang="en-US" dirty="0" err="1"/>
              <a:t>necessari</a:t>
            </a:r>
            <a:r>
              <a:rPr lang="en-US" dirty="0"/>
              <a:t> e il tempo </a:t>
            </a:r>
            <a:r>
              <a:rPr lang="en-US" dirty="0" err="1"/>
              <a:t>richiesto</a:t>
            </a:r>
            <a:r>
              <a:rPr lang="en-US" dirty="0"/>
              <a:t> per </a:t>
            </a:r>
            <a:r>
              <a:rPr lang="en-US" dirty="0" err="1"/>
              <a:t>raggiungere</a:t>
            </a:r>
            <a:r>
              <a:rPr lang="en-US" dirty="0"/>
              <a:t> </a:t>
            </a:r>
            <a:r>
              <a:rPr lang="en-US" dirty="0" err="1"/>
              <a:t>alte</a:t>
            </a:r>
            <a:r>
              <a:rPr lang="en-US" dirty="0"/>
              <a:t> </a:t>
            </a:r>
            <a:r>
              <a:rPr lang="en-US" dirty="0" err="1"/>
              <a:t>prestazioni</a:t>
            </a:r>
            <a:r>
              <a:rPr lang="en-US" dirty="0"/>
              <a:t> </a:t>
            </a:r>
            <a:r>
              <a:rPr lang="en-US" dirty="0" err="1"/>
              <a:t>su</a:t>
            </a:r>
            <a:r>
              <a:rPr lang="en-US" dirty="0"/>
              <a:t> </a:t>
            </a:r>
            <a:r>
              <a:rPr lang="en-US" dirty="0" err="1"/>
              <a:t>compiti</a:t>
            </a:r>
            <a:r>
              <a:rPr lang="en-US" dirty="0"/>
              <a:t> </a:t>
            </a:r>
            <a:r>
              <a:rPr lang="en-US" dirty="0" err="1"/>
              <a:t>specifici</a:t>
            </a:r>
            <a:endParaRPr lang="en-US" dirty="0"/>
          </a:p>
          <a:p>
            <a:r>
              <a:rPr lang="en-US" dirty="0"/>
              <a:t>Per </a:t>
            </a:r>
            <a:r>
              <a:rPr lang="en-US" dirty="0" err="1"/>
              <a:t>esempio</a:t>
            </a:r>
            <a:r>
              <a:rPr lang="en-US" dirty="0"/>
              <a:t>, un </a:t>
            </a:r>
            <a:r>
              <a:rPr lang="en-US" dirty="0" err="1"/>
              <a:t>modello</a:t>
            </a:r>
            <a:r>
              <a:rPr lang="en-US" dirty="0"/>
              <a:t> di </a:t>
            </a:r>
            <a:r>
              <a:rPr lang="en-US" dirty="0" err="1"/>
              <a:t>linguaggio</a:t>
            </a:r>
            <a:r>
              <a:rPr lang="en-US" dirty="0"/>
              <a:t> pre-</a:t>
            </a:r>
            <a:r>
              <a:rPr lang="en-US" dirty="0" err="1"/>
              <a:t>addestrato</a:t>
            </a:r>
            <a:r>
              <a:rPr lang="en-US" dirty="0"/>
              <a:t> </a:t>
            </a:r>
            <a:r>
              <a:rPr lang="en-US" dirty="0" err="1"/>
              <a:t>potrebbe</a:t>
            </a:r>
            <a:r>
              <a:rPr lang="en-US" dirty="0"/>
              <a:t> </a:t>
            </a:r>
            <a:r>
              <a:rPr lang="en-US" dirty="0" err="1"/>
              <a:t>essere</a:t>
            </a:r>
            <a:r>
              <a:rPr lang="en-US" dirty="0"/>
              <a:t> fine-</a:t>
            </a:r>
            <a:r>
              <a:rPr lang="en-US" dirty="0" err="1"/>
              <a:t>tunato</a:t>
            </a:r>
            <a:r>
              <a:rPr lang="en-US" dirty="0"/>
              <a:t> per </a:t>
            </a:r>
            <a:r>
              <a:rPr lang="en-US" dirty="0" err="1"/>
              <a:t>compiti</a:t>
            </a:r>
            <a:r>
              <a:rPr lang="en-US" dirty="0"/>
              <a:t> </a:t>
            </a:r>
            <a:r>
              <a:rPr lang="en-US" dirty="0" err="1"/>
              <a:t>specifici</a:t>
            </a:r>
            <a:r>
              <a:rPr lang="en-US" dirty="0"/>
              <a:t> come la </a:t>
            </a:r>
            <a:r>
              <a:rPr lang="en-US" dirty="0" err="1"/>
              <a:t>comprensione</a:t>
            </a:r>
            <a:r>
              <a:rPr lang="en-US" dirty="0"/>
              <a:t> del testo, la </a:t>
            </a:r>
            <a:r>
              <a:rPr lang="en-US" dirty="0" err="1"/>
              <a:t>traduzione</a:t>
            </a:r>
            <a:r>
              <a:rPr lang="en-US" dirty="0"/>
              <a:t> </a:t>
            </a:r>
            <a:r>
              <a:rPr lang="en-US" dirty="0" err="1"/>
              <a:t>automatica</a:t>
            </a:r>
            <a:r>
              <a:rPr lang="en-US" dirty="0"/>
              <a:t>, o la </a:t>
            </a:r>
            <a:r>
              <a:rPr lang="en-US" dirty="0" err="1"/>
              <a:t>generazione</a:t>
            </a:r>
            <a:r>
              <a:rPr lang="en-US" dirty="0"/>
              <a:t> di testo in uno </a:t>
            </a:r>
            <a:r>
              <a:rPr lang="en-US" dirty="0" err="1"/>
              <a:t>specifico</a:t>
            </a:r>
            <a:r>
              <a:rPr lang="en-US" dirty="0"/>
              <a:t> stile o </a:t>
            </a:r>
            <a:r>
              <a:rPr lang="en-US" dirty="0" err="1"/>
              <a:t>dominio</a:t>
            </a:r>
            <a:endParaRPr lang="it-IT" dirty="0"/>
          </a:p>
          <a:p>
            <a:r>
              <a:rPr lang="en-US" dirty="0"/>
              <a:t>In </a:t>
            </a:r>
            <a:r>
              <a:rPr lang="en-US" dirty="0" err="1"/>
              <a:t>sintesi</a:t>
            </a:r>
            <a:r>
              <a:rPr lang="en-US" dirty="0"/>
              <a:t>, il pre-</a:t>
            </a:r>
            <a:r>
              <a:rPr lang="en-US" dirty="0" err="1"/>
              <a:t>addestramento</a:t>
            </a:r>
            <a:r>
              <a:rPr lang="en-US" dirty="0"/>
              <a:t> </a:t>
            </a:r>
            <a:r>
              <a:rPr lang="en-US" dirty="0" err="1"/>
              <a:t>dà</a:t>
            </a:r>
            <a:r>
              <a:rPr lang="en-US" dirty="0"/>
              <a:t> al </a:t>
            </a:r>
            <a:r>
              <a:rPr lang="en-US" dirty="0" err="1"/>
              <a:t>modello</a:t>
            </a:r>
            <a:r>
              <a:rPr lang="en-US" dirty="0"/>
              <a:t> </a:t>
            </a:r>
            <a:r>
              <a:rPr lang="en-US" dirty="0" err="1"/>
              <a:t>una</a:t>
            </a:r>
            <a:r>
              <a:rPr lang="en-US" dirty="0"/>
              <a:t> </a:t>
            </a:r>
            <a:r>
              <a:rPr lang="en-US" dirty="0" err="1"/>
              <a:t>comprensione</a:t>
            </a:r>
            <a:r>
              <a:rPr lang="en-US" dirty="0"/>
              <a:t> </a:t>
            </a:r>
            <a:r>
              <a:rPr lang="en-US" dirty="0" err="1"/>
              <a:t>generale</a:t>
            </a:r>
            <a:r>
              <a:rPr lang="en-US" dirty="0"/>
              <a:t> e </a:t>
            </a:r>
            <a:r>
              <a:rPr lang="en-US" dirty="0" err="1"/>
              <a:t>ampia</a:t>
            </a:r>
            <a:r>
              <a:rPr lang="en-US" dirty="0"/>
              <a:t>, </a:t>
            </a:r>
            <a:r>
              <a:rPr lang="en-US" dirty="0" err="1"/>
              <a:t>mentre</a:t>
            </a:r>
            <a:r>
              <a:rPr lang="en-US" dirty="0"/>
              <a:t> il fine-tuning </a:t>
            </a:r>
            <a:r>
              <a:rPr lang="en-US" dirty="0" err="1"/>
              <a:t>adatta</a:t>
            </a:r>
            <a:r>
              <a:rPr lang="en-US" dirty="0"/>
              <a:t> il </a:t>
            </a:r>
            <a:r>
              <a:rPr lang="en-US" dirty="0" err="1"/>
              <a:t>modello</a:t>
            </a:r>
            <a:r>
              <a:rPr lang="en-US" dirty="0"/>
              <a:t> a </a:t>
            </a:r>
            <a:r>
              <a:rPr lang="en-US" dirty="0" err="1"/>
              <a:t>eseguire</a:t>
            </a:r>
            <a:r>
              <a:rPr lang="en-US" dirty="0"/>
              <a:t> bene in </a:t>
            </a:r>
            <a:r>
              <a:rPr lang="en-US" dirty="0" err="1"/>
              <a:t>compiti</a:t>
            </a:r>
            <a:r>
              <a:rPr lang="en-US" dirty="0"/>
              <a:t> </a:t>
            </a:r>
            <a:r>
              <a:rPr lang="en-US" dirty="0" err="1"/>
              <a:t>specifici</a:t>
            </a:r>
            <a:r>
              <a:rPr lang="en-US" dirty="0"/>
              <a:t>. </a:t>
            </a:r>
            <a:r>
              <a:rPr lang="en-US" dirty="0" err="1"/>
              <a:t>Questo</a:t>
            </a:r>
            <a:r>
              <a:rPr lang="en-US" dirty="0"/>
              <a:t> </a:t>
            </a:r>
            <a:r>
              <a:rPr lang="en-US" dirty="0" err="1"/>
              <a:t>approccio</a:t>
            </a:r>
            <a:r>
              <a:rPr lang="en-US" dirty="0"/>
              <a:t> a due </a:t>
            </a:r>
            <a:r>
              <a:rPr lang="en-US" dirty="0" err="1"/>
              <a:t>fasi</a:t>
            </a:r>
            <a:r>
              <a:rPr lang="en-US" dirty="0"/>
              <a:t> </a:t>
            </a:r>
            <a:r>
              <a:rPr lang="en-US" dirty="0" err="1"/>
              <a:t>è</a:t>
            </a:r>
            <a:r>
              <a:rPr lang="en-US" dirty="0"/>
              <a:t> </a:t>
            </a:r>
            <a:r>
              <a:rPr lang="en-US" dirty="0" err="1"/>
              <a:t>diventato</a:t>
            </a:r>
            <a:r>
              <a:rPr lang="en-US" dirty="0"/>
              <a:t> uno standard </a:t>
            </a:r>
            <a:r>
              <a:rPr lang="en-US" dirty="0" err="1"/>
              <a:t>nell'apprendimento</a:t>
            </a:r>
            <a:r>
              <a:rPr lang="en-US" dirty="0"/>
              <a:t> </a:t>
            </a:r>
            <a:r>
              <a:rPr lang="en-US" dirty="0" err="1"/>
              <a:t>profondo</a:t>
            </a:r>
            <a:r>
              <a:rPr lang="en-US" dirty="0"/>
              <a:t> </a:t>
            </a:r>
            <a:r>
              <a:rPr lang="en-US" dirty="0" err="1"/>
              <a:t>perché</a:t>
            </a:r>
            <a:r>
              <a:rPr lang="en-US" dirty="0"/>
              <a:t> </a:t>
            </a:r>
            <a:r>
              <a:rPr lang="en-US" dirty="0" err="1"/>
              <a:t>combina</a:t>
            </a:r>
            <a:r>
              <a:rPr lang="en-US" dirty="0"/>
              <a:t> </a:t>
            </a:r>
            <a:r>
              <a:rPr lang="en-US" dirty="0" err="1"/>
              <a:t>l'efficienza</a:t>
            </a:r>
            <a:r>
              <a:rPr lang="en-US" dirty="0"/>
              <a:t> del pre-</a:t>
            </a:r>
            <a:r>
              <a:rPr lang="en-US" dirty="0" err="1"/>
              <a:t>addestramento</a:t>
            </a:r>
            <a:r>
              <a:rPr lang="en-US" dirty="0"/>
              <a:t> </a:t>
            </a:r>
            <a:r>
              <a:rPr lang="en-US" dirty="0" err="1"/>
              <a:t>su</a:t>
            </a:r>
            <a:r>
              <a:rPr lang="en-US" dirty="0"/>
              <a:t> </a:t>
            </a:r>
            <a:r>
              <a:rPr lang="en-US" dirty="0" err="1"/>
              <a:t>dati</a:t>
            </a:r>
            <a:r>
              <a:rPr lang="en-US" dirty="0"/>
              <a:t> in </a:t>
            </a:r>
            <a:r>
              <a:rPr lang="en-US" dirty="0" err="1"/>
              <a:t>grande</a:t>
            </a:r>
            <a:r>
              <a:rPr lang="en-US" dirty="0"/>
              <a:t> </a:t>
            </a:r>
            <a:r>
              <a:rPr lang="en-US" dirty="0" err="1"/>
              <a:t>scala</a:t>
            </a:r>
            <a:r>
              <a:rPr lang="en-US" dirty="0"/>
              <a:t> con la </a:t>
            </a:r>
            <a:r>
              <a:rPr lang="en-US" dirty="0" err="1"/>
              <a:t>flessibilità</a:t>
            </a:r>
            <a:r>
              <a:rPr lang="en-US" dirty="0"/>
              <a:t> del fine-tuning </a:t>
            </a:r>
            <a:r>
              <a:rPr lang="en-US" dirty="0" err="1"/>
              <a:t>su</a:t>
            </a:r>
            <a:r>
              <a:rPr lang="en-US" dirty="0"/>
              <a:t> </a:t>
            </a:r>
            <a:r>
              <a:rPr lang="en-US" dirty="0" err="1"/>
              <a:t>compiti</a:t>
            </a:r>
            <a:r>
              <a:rPr lang="en-US" dirty="0"/>
              <a:t> </a:t>
            </a:r>
            <a:r>
              <a:rPr lang="en-US" dirty="0" err="1"/>
              <a:t>specifici</a:t>
            </a:r>
            <a:endParaRPr lang="it-IT" dirty="0"/>
          </a:p>
        </p:txBody>
      </p:sp>
    </p:spTree>
    <p:extLst>
      <p:ext uri="{BB962C8B-B14F-4D97-AF65-F5344CB8AC3E}">
        <p14:creationId xmlns:p14="http://schemas.microsoft.com/office/powerpoint/2010/main" val="14149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5E83360-8FD1-52AE-64CE-893317A5981A}"/>
              </a:ext>
            </a:extLst>
          </p:cNvPr>
          <p:cNvSpPr>
            <a:spLocks noGrp="1"/>
          </p:cNvSpPr>
          <p:nvPr>
            <p:ph type="title"/>
          </p:nvPr>
        </p:nvSpPr>
        <p:spPr/>
        <p:txBody>
          <a:bodyPr/>
          <a:lstStyle/>
          <a:p>
            <a:r>
              <a:rPr lang="it-IT" dirty="0"/>
              <a:t>IA generativa: </a:t>
            </a:r>
            <a:r>
              <a:rPr lang="it-IT" dirty="0" err="1"/>
              <a:t>pre</a:t>
            </a:r>
            <a:r>
              <a:rPr lang="it-IT" dirty="0"/>
              <a:t>-addestramento di GPT-3</a:t>
            </a:r>
          </a:p>
        </p:txBody>
      </p:sp>
      <mc:AlternateContent xmlns:mc="http://schemas.openxmlformats.org/markup-compatibility/2006" xmlns:a14="http://schemas.microsoft.com/office/drawing/2010/main">
        <mc:Choice Requires="a14">
          <p:sp>
            <p:nvSpPr>
              <p:cNvPr id="7" name="Rettangolo con angoli arrotondati 6">
                <a:extLst>
                  <a:ext uri="{FF2B5EF4-FFF2-40B4-BE49-F238E27FC236}">
                    <a16:creationId xmlns:a16="http://schemas.microsoft.com/office/drawing/2014/main" id="{0E755A9B-5066-F2E9-D54D-59C4FA270400}"/>
                  </a:ext>
                </a:extLst>
              </p:cNvPr>
              <p:cNvSpPr/>
              <p:nvPr/>
            </p:nvSpPr>
            <p:spPr>
              <a:xfrm>
                <a:off x="49476" y="1773951"/>
                <a:ext cx="1296000" cy="2168090"/>
              </a:xfrm>
              <a:prstGeom prst="roundRect">
                <a:avLst/>
              </a:prstGeom>
              <a:solidFill>
                <a:srgbClr val="FFFC00">
                  <a:alpha val="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46800" rIns="0" rtlCol="0" anchor="t"/>
              <a:lstStyle/>
              <a:p>
                <a:pPr algn="ctr"/>
                <a:r>
                  <a:rPr lang="it-IT" b="1" dirty="0">
                    <a:solidFill>
                      <a:schemeClr val="tx1"/>
                    </a:solidFill>
                    <a:latin typeface="+mj-lt"/>
                  </a:rPr>
                  <a:t>GPT-3</a:t>
                </a:r>
              </a:p>
              <a:p>
                <a:pPr algn="ctr"/>
                <a:r>
                  <a:rPr lang="it-IT" dirty="0">
                    <a:solidFill>
                      <a:schemeClr val="tx1"/>
                    </a:solidFill>
                    <a:latin typeface="+mj-lt"/>
                  </a:rPr>
                  <a:t>175 miliardi di parametri inizializzati casualmente</a:t>
                </a:r>
              </a:p>
              <a:p>
                <a:pPr algn="ctr"/>
                <a:endParaRPr lang="it-IT" dirty="0">
                  <a:solidFill>
                    <a:schemeClr val="tx1"/>
                  </a:solidFill>
                  <a:latin typeface="+mj-lt"/>
                </a:endParaRPr>
              </a:p>
              <a:p>
                <a:pPr algn="ctr"/>
                <a:endParaRPr lang="it-IT" dirty="0">
                  <a:solidFill>
                    <a:schemeClr val="tx1"/>
                  </a:solidFill>
                  <a:latin typeface="+mj-lt"/>
                </a:endParaRPr>
              </a:p>
              <a:p>
                <a:pPr algn="ctr"/>
                <a14:m>
                  <m:oMathPara xmlns:m="http://schemas.openxmlformats.org/officeDocument/2006/math">
                    <m:oMathParaPr>
                      <m:jc m:val="centerGroup"/>
                    </m:oMathParaPr>
                    <m:oMath xmlns:m="http://schemas.openxmlformats.org/officeDocument/2006/math">
                      <m:d>
                        <m:dPr>
                          <m:begChr m:val="["/>
                          <m:endChr m:val="]"/>
                          <m:ctrlPr>
                            <a:rPr lang="it-IT" sz="1000" i="1" smtClean="0">
                              <a:solidFill>
                                <a:schemeClr val="tx1"/>
                              </a:solidFill>
                              <a:latin typeface="Cambria Math" panose="02040503050406030204" pitchFamily="18" charset="0"/>
                            </a:rPr>
                          </m:ctrlPr>
                        </m:dPr>
                        <m:e>
                          <m:m>
                            <m:mPr>
                              <m:mcs>
                                <m:mc>
                                  <m:mcPr>
                                    <m:count m:val="3"/>
                                    <m:mcJc m:val="center"/>
                                  </m:mcPr>
                                </m:mc>
                              </m:mcs>
                              <m:ctrlPr>
                                <a:rPr lang="it-IT" sz="1000" i="1" smtClean="0">
                                  <a:solidFill>
                                    <a:schemeClr val="tx1"/>
                                  </a:solidFill>
                                  <a:latin typeface="Cambria Math" panose="02040503050406030204" pitchFamily="18" charset="0"/>
                                </a:rPr>
                              </m:ctrlPr>
                            </m:mPr>
                            <m:mr>
                              <m:e>
                                <m:r>
                                  <m:rPr>
                                    <m:brk m:alnAt="7"/>
                                  </m:rPr>
                                  <a:rPr lang="it-IT" sz="1000" b="0" i="1" smtClean="0">
                                    <a:solidFill>
                                      <a:schemeClr val="tx1"/>
                                    </a:solidFill>
                                    <a:latin typeface="Cambria Math" panose="02040503050406030204" pitchFamily="18" charset="0"/>
                                  </a:rPr>
                                  <m:t>3</m:t>
                                </m:r>
                                <m:r>
                                  <a:rPr lang="it-IT" sz="1000" b="0" i="1" smtClean="0">
                                    <a:solidFill>
                                      <a:schemeClr val="tx1"/>
                                    </a:solidFill>
                                    <a:latin typeface="Cambria Math" panose="02040503050406030204" pitchFamily="18" charset="0"/>
                                  </a:rPr>
                                  <m:t>,11</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77,4</m:t>
                                </m:r>
                              </m:e>
                            </m:mr>
                            <m:mr>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mr>
                            <m:mr>
                              <m:e>
                                <m:r>
                                  <a:rPr lang="it-IT" sz="1000" b="0" i="1" smtClean="0">
                                    <a:solidFill>
                                      <a:schemeClr val="tx1"/>
                                    </a:solidFill>
                                    <a:latin typeface="Cambria Math" panose="02040503050406030204" pitchFamily="18" charset="0"/>
                                  </a:rPr>
                                  <m:t>54,3</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12,99</m:t>
                                </m:r>
                              </m:e>
                            </m:mr>
                          </m:m>
                        </m:e>
                      </m:d>
                    </m:oMath>
                  </m:oMathPara>
                </a14:m>
                <a:endParaRPr lang="it-IT" sz="1000" dirty="0">
                  <a:solidFill>
                    <a:schemeClr val="tx1"/>
                  </a:solidFill>
                  <a:latin typeface="+mj-lt"/>
                </a:endParaRPr>
              </a:p>
            </p:txBody>
          </p:sp>
        </mc:Choice>
        <mc:Fallback xmlns="">
          <p:sp>
            <p:nvSpPr>
              <p:cNvPr id="7" name="Rettangolo con angoli arrotondati 6">
                <a:extLst>
                  <a:ext uri="{FF2B5EF4-FFF2-40B4-BE49-F238E27FC236}">
                    <a16:creationId xmlns:a16="http://schemas.microsoft.com/office/drawing/2014/main" id="{0E755A9B-5066-F2E9-D54D-59C4FA270400}"/>
                  </a:ext>
                </a:extLst>
              </p:cNvPr>
              <p:cNvSpPr>
                <a:spLocks noRot="1" noChangeAspect="1" noMove="1" noResize="1" noEditPoints="1" noAdjustHandles="1" noChangeArrowheads="1" noChangeShapeType="1" noTextEdit="1"/>
              </p:cNvSpPr>
              <p:nvPr/>
            </p:nvSpPr>
            <p:spPr>
              <a:xfrm>
                <a:off x="49476" y="1773951"/>
                <a:ext cx="1296000" cy="2168090"/>
              </a:xfrm>
              <a:prstGeom prst="roundRect">
                <a:avLst/>
              </a:prstGeom>
              <a:blipFill>
                <a:blip r:embed="rId3"/>
                <a:stretch>
                  <a:fillRect l="-2765" r="-5069"/>
                </a:stretch>
              </a:blipFill>
              <a:ln>
                <a:solidFill>
                  <a:schemeClr val="tx1"/>
                </a:solidFill>
              </a:ln>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B9294003-5104-1ABC-047D-D2818EAE5FB1}"/>
              </a:ext>
            </a:extLst>
          </p:cNvPr>
          <p:cNvSpPr txBox="1"/>
          <p:nvPr/>
        </p:nvSpPr>
        <p:spPr>
          <a:xfrm>
            <a:off x="1333687" y="3027667"/>
            <a:ext cx="1911101" cy="738664"/>
          </a:xfrm>
          <a:prstGeom prst="rect">
            <a:avLst/>
          </a:prstGeom>
          <a:noFill/>
        </p:spPr>
        <p:txBody>
          <a:bodyPr wrap="none" rtlCol="0">
            <a:spAutoFit/>
          </a:bodyPr>
          <a:lstStyle/>
          <a:p>
            <a:r>
              <a:rPr lang="it-IT" b="1" dirty="0">
                <a:latin typeface="+mj-lt"/>
              </a:rPr>
              <a:t>Esegui</a:t>
            </a:r>
          </a:p>
          <a:p>
            <a:r>
              <a:rPr lang="it-IT" b="1" dirty="0" err="1">
                <a:latin typeface="+mj-lt"/>
              </a:rPr>
              <a:t>pre</a:t>
            </a:r>
            <a:r>
              <a:rPr lang="it-IT" b="1" dirty="0">
                <a:latin typeface="+mj-lt"/>
              </a:rPr>
              <a:t>-addestramento</a:t>
            </a:r>
          </a:p>
          <a:p>
            <a:r>
              <a:rPr lang="it-IT" b="1" dirty="0">
                <a:latin typeface="+mj-lt"/>
              </a:rPr>
              <a:t>auto-supervisionato</a:t>
            </a:r>
          </a:p>
        </p:txBody>
      </p:sp>
      <p:sp>
        <p:nvSpPr>
          <p:cNvPr id="9" name="Freccia destra con strisce 8">
            <a:extLst>
              <a:ext uri="{FF2B5EF4-FFF2-40B4-BE49-F238E27FC236}">
                <a16:creationId xmlns:a16="http://schemas.microsoft.com/office/drawing/2014/main" id="{39FFDBB6-EAB6-7B55-6BFB-0D8E718E78C8}"/>
              </a:ext>
            </a:extLst>
          </p:cNvPr>
          <p:cNvSpPr/>
          <p:nvPr/>
        </p:nvSpPr>
        <p:spPr>
          <a:xfrm>
            <a:off x="1782400" y="2543035"/>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82B11F00-7F97-E1B1-FB8A-0A29D1BAA1C5}"/>
              </a:ext>
            </a:extLst>
          </p:cNvPr>
          <p:cNvSpPr/>
          <p:nvPr/>
        </p:nvSpPr>
        <p:spPr>
          <a:xfrm>
            <a:off x="4293287"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a</a:t>
            </a:r>
          </a:p>
        </p:txBody>
      </p:sp>
      <p:sp>
        <p:nvSpPr>
          <p:cNvPr id="12" name="Rettangolo 11">
            <a:extLst>
              <a:ext uri="{FF2B5EF4-FFF2-40B4-BE49-F238E27FC236}">
                <a16:creationId xmlns:a16="http://schemas.microsoft.com/office/drawing/2014/main" id="{E2E785DB-4D29-1148-1B09-E42B93F54CDB}"/>
              </a:ext>
            </a:extLst>
          </p:cNvPr>
          <p:cNvSpPr/>
          <p:nvPr/>
        </p:nvSpPr>
        <p:spPr>
          <a:xfrm>
            <a:off x="4959111"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robot</a:t>
            </a:r>
          </a:p>
        </p:txBody>
      </p:sp>
      <p:sp>
        <p:nvSpPr>
          <p:cNvPr id="13" name="Rettangolo 12">
            <a:extLst>
              <a:ext uri="{FF2B5EF4-FFF2-40B4-BE49-F238E27FC236}">
                <a16:creationId xmlns:a16="http://schemas.microsoft.com/office/drawing/2014/main" id="{965695F7-DAFC-1798-BD92-309972AF867B}"/>
              </a:ext>
            </a:extLst>
          </p:cNvPr>
          <p:cNvSpPr/>
          <p:nvPr/>
        </p:nvSpPr>
        <p:spPr>
          <a:xfrm>
            <a:off x="5624935"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must</a:t>
            </a:r>
          </a:p>
        </p:txBody>
      </p:sp>
      <p:sp>
        <p:nvSpPr>
          <p:cNvPr id="15" name="CasellaDiTesto 14">
            <a:extLst>
              <a:ext uri="{FF2B5EF4-FFF2-40B4-BE49-F238E27FC236}">
                <a16:creationId xmlns:a16="http://schemas.microsoft.com/office/drawing/2014/main" id="{11502391-6B49-CA0D-B45E-4C4F4E646FAF}"/>
              </a:ext>
            </a:extLst>
          </p:cNvPr>
          <p:cNvSpPr txBox="1"/>
          <p:nvPr/>
        </p:nvSpPr>
        <p:spPr>
          <a:xfrm>
            <a:off x="2927840" y="980666"/>
            <a:ext cx="1473480" cy="307777"/>
          </a:xfrm>
          <a:prstGeom prst="rect">
            <a:avLst/>
          </a:prstGeom>
          <a:noFill/>
        </p:spPr>
        <p:txBody>
          <a:bodyPr wrap="none" rtlCol="0">
            <a:spAutoFit/>
          </a:bodyPr>
          <a:lstStyle/>
          <a:p>
            <a:r>
              <a:rPr lang="it-IT" dirty="0">
                <a:latin typeface="+mj-lt"/>
              </a:rPr>
              <a:t>Token in input:</a:t>
            </a:r>
          </a:p>
        </p:txBody>
      </p:sp>
      <p:sp>
        <p:nvSpPr>
          <p:cNvPr id="16" name="Rettangolo con angoli arrotondati 15">
            <a:extLst>
              <a:ext uri="{FF2B5EF4-FFF2-40B4-BE49-F238E27FC236}">
                <a16:creationId xmlns:a16="http://schemas.microsoft.com/office/drawing/2014/main" id="{519736BD-656F-29F9-11CB-1B4438817CA9}"/>
              </a:ext>
            </a:extLst>
          </p:cNvPr>
          <p:cNvSpPr/>
          <p:nvPr/>
        </p:nvSpPr>
        <p:spPr>
          <a:xfrm>
            <a:off x="4921861" y="1764841"/>
            <a:ext cx="1296000" cy="465105"/>
          </a:xfrm>
          <a:prstGeom prst="roundRect">
            <a:avLst/>
          </a:prstGeom>
          <a:solidFill>
            <a:srgbClr val="FFFC00">
              <a:alpha val="25882"/>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sp>
        <p:nvSpPr>
          <p:cNvPr id="17" name="Freccia destra con strisce 16">
            <a:extLst>
              <a:ext uri="{FF2B5EF4-FFF2-40B4-BE49-F238E27FC236}">
                <a16:creationId xmlns:a16="http://schemas.microsoft.com/office/drawing/2014/main" id="{2789BCDF-8C93-A19B-9761-90CEBD785EEF}"/>
              </a:ext>
            </a:extLst>
          </p:cNvPr>
          <p:cNvSpPr/>
          <p:nvPr/>
        </p:nvSpPr>
        <p:spPr>
          <a:xfrm rot="5400000">
            <a:off x="5105819" y="1406517"/>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destra con strisce 17">
            <a:extLst>
              <a:ext uri="{FF2B5EF4-FFF2-40B4-BE49-F238E27FC236}">
                <a16:creationId xmlns:a16="http://schemas.microsoft.com/office/drawing/2014/main" id="{D2DA895C-EAA8-5132-EBA5-1CEEB6A7B8DA}"/>
              </a:ext>
            </a:extLst>
          </p:cNvPr>
          <p:cNvSpPr/>
          <p:nvPr/>
        </p:nvSpPr>
        <p:spPr>
          <a:xfrm rot="5400000">
            <a:off x="5105819" y="2361404"/>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9B7652A2-8A31-46A6-4089-A5E106CB7D44}"/>
              </a:ext>
            </a:extLst>
          </p:cNvPr>
          <p:cNvSpPr txBox="1"/>
          <p:nvPr/>
        </p:nvSpPr>
        <p:spPr>
          <a:xfrm>
            <a:off x="3434683" y="2723861"/>
            <a:ext cx="1566454" cy="307777"/>
          </a:xfrm>
          <a:prstGeom prst="rect">
            <a:avLst/>
          </a:prstGeom>
          <a:noFill/>
        </p:spPr>
        <p:txBody>
          <a:bodyPr wrap="none" rtlCol="0">
            <a:spAutoFit/>
          </a:bodyPr>
          <a:lstStyle/>
          <a:p>
            <a:r>
              <a:rPr lang="it-IT" dirty="0">
                <a:latin typeface="+mj-lt"/>
              </a:rPr>
              <a:t>Token in output:</a:t>
            </a:r>
          </a:p>
        </p:txBody>
      </p:sp>
      <p:sp>
        <p:nvSpPr>
          <p:cNvPr id="20" name="Rettangolo 19">
            <a:extLst>
              <a:ext uri="{FF2B5EF4-FFF2-40B4-BE49-F238E27FC236}">
                <a16:creationId xmlns:a16="http://schemas.microsoft.com/office/drawing/2014/main" id="{06B7DE70-8F13-CA88-B9A5-903E291E794E}"/>
              </a:ext>
            </a:extLst>
          </p:cNvPr>
          <p:cNvSpPr/>
          <p:nvPr/>
        </p:nvSpPr>
        <p:spPr>
          <a:xfrm>
            <a:off x="4919554" y="2716287"/>
            <a:ext cx="1331648" cy="32292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latin typeface="+mj-lt"/>
              </a:rPr>
              <a:t>exterminate</a:t>
            </a:r>
            <a:endParaRPr lang="it-IT" dirty="0">
              <a:solidFill>
                <a:schemeClr val="tx1"/>
              </a:solidFill>
              <a:latin typeface="+mj-lt"/>
            </a:endParaRPr>
          </a:p>
        </p:txBody>
      </p:sp>
      <p:sp>
        <p:nvSpPr>
          <p:cNvPr id="21" name="Freccia destra con strisce 20">
            <a:extLst>
              <a:ext uri="{FF2B5EF4-FFF2-40B4-BE49-F238E27FC236}">
                <a16:creationId xmlns:a16="http://schemas.microsoft.com/office/drawing/2014/main" id="{578AC173-11C3-470A-3490-F70F01EBE76E}"/>
              </a:ext>
            </a:extLst>
          </p:cNvPr>
          <p:cNvSpPr/>
          <p:nvPr/>
        </p:nvSpPr>
        <p:spPr>
          <a:xfrm rot="5400000">
            <a:off x="5108916" y="3159383"/>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05840937-1E3D-F97A-A762-46CF75FA09E4}"/>
              </a:ext>
            </a:extLst>
          </p:cNvPr>
          <p:cNvSpPr txBox="1"/>
          <p:nvPr/>
        </p:nvSpPr>
        <p:spPr>
          <a:xfrm>
            <a:off x="3857461" y="3533128"/>
            <a:ext cx="1542410" cy="307777"/>
          </a:xfrm>
          <a:prstGeom prst="rect">
            <a:avLst/>
          </a:prstGeom>
          <a:noFill/>
        </p:spPr>
        <p:txBody>
          <a:bodyPr wrap="none" rtlCol="0">
            <a:spAutoFit/>
          </a:bodyPr>
          <a:lstStyle/>
          <a:p>
            <a:r>
              <a:rPr lang="it-IT" dirty="0">
                <a:solidFill>
                  <a:srgbClr val="C00000"/>
                </a:solidFill>
                <a:latin typeface="+mj-lt"/>
              </a:rPr>
              <a:t>No! Dev’essere:</a:t>
            </a:r>
          </a:p>
        </p:txBody>
      </p:sp>
      <p:sp>
        <p:nvSpPr>
          <p:cNvPr id="23" name="Rettangolo 22">
            <a:extLst>
              <a:ext uri="{FF2B5EF4-FFF2-40B4-BE49-F238E27FC236}">
                <a16:creationId xmlns:a16="http://schemas.microsoft.com/office/drawing/2014/main" id="{54E99D63-F067-5799-82DB-A0D94DC9335D}"/>
              </a:ext>
            </a:extLst>
          </p:cNvPr>
          <p:cNvSpPr/>
          <p:nvPr/>
        </p:nvSpPr>
        <p:spPr>
          <a:xfrm>
            <a:off x="5322850" y="3525554"/>
            <a:ext cx="655200" cy="322926"/>
          </a:xfrm>
          <a:prstGeom prst="rect">
            <a:avLst/>
          </a:prstGeom>
          <a:solidFill>
            <a:srgbClr val="FF0000">
              <a:alpha val="6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latin typeface="+mj-lt"/>
              </a:rPr>
              <a:t>obey</a:t>
            </a:r>
            <a:endParaRPr lang="it-IT" dirty="0">
              <a:solidFill>
                <a:schemeClr val="tx1"/>
              </a:solidFill>
              <a:latin typeface="+mj-lt"/>
            </a:endParaRPr>
          </a:p>
        </p:txBody>
      </p:sp>
      <p:sp>
        <p:nvSpPr>
          <p:cNvPr id="24" name="Freccia destra con strisce 23">
            <a:extLst>
              <a:ext uri="{FF2B5EF4-FFF2-40B4-BE49-F238E27FC236}">
                <a16:creationId xmlns:a16="http://schemas.microsoft.com/office/drawing/2014/main" id="{C4B64E5D-BCD8-9F31-DBCD-14AA747499F9}"/>
              </a:ext>
            </a:extLst>
          </p:cNvPr>
          <p:cNvSpPr/>
          <p:nvPr/>
        </p:nvSpPr>
        <p:spPr>
          <a:xfrm rot="5400000">
            <a:off x="5105819" y="3995359"/>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9BD23E5B-0D44-C971-56DF-5DE86CD3DD76}"/>
              </a:ext>
            </a:extLst>
          </p:cNvPr>
          <p:cNvSpPr txBox="1"/>
          <p:nvPr/>
        </p:nvSpPr>
        <p:spPr>
          <a:xfrm>
            <a:off x="2873287" y="4239898"/>
            <a:ext cx="2287806" cy="738664"/>
          </a:xfrm>
          <a:prstGeom prst="rect">
            <a:avLst/>
          </a:prstGeom>
          <a:noFill/>
        </p:spPr>
        <p:txBody>
          <a:bodyPr wrap="none" rtlCol="0">
            <a:spAutoFit/>
          </a:bodyPr>
          <a:lstStyle/>
          <a:p>
            <a:r>
              <a:rPr lang="it-IT" b="1" dirty="0">
                <a:latin typeface="+mj-lt"/>
              </a:rPr>
              <a:t>Calcolo dell’errore e </a:t>
            </a:r>
          </a:p>
          <a:p>
            <a:r>
              <a:rPr lang="it-IT" b="1" dirty="0">
                <a:latin typeface="+mj-lt"/>
              </a:rPr>
              <a:t>aggiornamento dei </a:t>
            </a:r>
          </a:p>
          <a:p>
            <a:r>
              <a:rPr lang="it-IT" b="1" dirty="0">
                <a:latin typeface="+mj-lt"/>
              </a:rPr>
              <a:t>175 miliardi di parametri</a:t>
            </a:r>
          </a:p>
        </p:txBody>
      </p:sp>
      <p:sp>
        <p:nvSpPr>
          <p:cNvPr id="26" name="Rettangolo con angoli arrotondati 25">
            <a:extLst>
              <a:ext uri="{FF2B5EF4-FFF2-40B4-BE49-F238E27FC236}">
                <a16:creationId xmlns:a16="http://schemas.microsoft.com/office/drawing/2014/main" id="{32AD4F32-6D91-F18B-A03E-8DC0AC65A2B3}"/>
              </a:ext>
            </a:extLst>
          </p:cNvPr>
          <p:cNvSpPr/>
          <p:nvPr/>
        </p:nvSpPr>
        <p:spPr>
          <a:xfrm>
            <a:off x="5104741" y="4379509"/>
            <a:ext cx="1296000" cy="465105"/>
          </a:xfrm>
          <a:prstGeom prst="roundRect">
            <a:avLst/>
          </a:prstGeom>
          <a:solidFill>
            <a:srgbClr val="FFFF00">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pic>
        <p:nvPicPr>
          <p:cNvPr id="27" name="Elemento grafico 26" descr="Singolo ingranaggio con riempimento a tinta unita">
            <a:extLst>
              <a:ext uri="{FF2B5EF4-FFF2-40B4-BE49-F238E27FC236}">
                <a16:creationId xmlns:a16="http://schemas.microsoft.com/office/drawing/2014/main" id="{6099F14E-5C57-BB2D-14FB-7C435144BD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6756" y="4364617"/>
            <a:ext cx="507156" cy="507156"/>
          </a:xfrm>
          <a:prstGeom prst="rect">
            <a:avLst/>
          </a:prstGeom>
        </p:spPr>
      </p:pic>
      <p:sp>
        <p:nvSpPr>
          <p:cNvPr id="32" name="Rettangolo con angoli arrotondati 31">
            <a:extLst>
              <a:ext uri="{FF2B5EF4-FFF2-40B4-BE49-F238E27FC236}">
                <a16:creationId xmlns:a16="http://schemas.microsoft.com/office/drawing/2014/main" id="{DFEC71C3-1D36-3074-2B54-C4DF55D74C9E}"/>
              </a:ext>
            </a:extLst>
          </p:cNvPr>
          <p:cNvSpPr/>
          <p:nvPr/>
        </p:nvSpPr>
        <p:spPr>
          <a:xfrm>
            <a:off x="5104741" y="4387105"/>
            <a:ext cx="1296000" cy="465105"/>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pic>
        <p:nvPicPr>
          <p:cNvPr id="33" name="Elemento grafico 32" descr="Segno di spunta con riempimento a tinta unita">
            <a:extLst>
              <a:ext uri="{FF2B5EF4-FFF2-40B4-BE49-F238E27FC236}">
                <a16:creationId xmlns:a16="http://schemas.microsoft.com/office/drawing/2014/main" id="{5B9B3CAA-2880-FC1A-C7DD-09001ABA44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2069" y="4379012"/>
            <a:ext cx="465105" cy="465105"/>
          </a:xfrm>
          <a:prstGeom prst="rect">
            <a:avLst/>
          </a:prstGeom>
        </p:spPr>
      </p:pic>
      <p:sp>
        <p:nvSpPr>
          <p:cNvPr id="34" name="CasellaDiTesto 33">
            <a:extLst>
              <a:ext uri="{FF2B5EF4-FFF2-40B4-BE49-F238E27FC236}">
                <a16:creationId xmlns:a16="http://schemas.microsoft.com/office/drawing/2014/main" id="{13E5EC60-471C-63D0-86B1-A5D911720F75}"/>
              </a:ext>
            </a:extLst>
          </p:cNvPr>
          <p:cNvSpPr txBox="1"/>
          <p:nvPr/>
        </p:nvSpPr>
        <p:spPr>
          <a:xfrm>
            <a:off x="3188310" y="4454098"/>
            <a:ext cx="1976823" cy="307777"/>
          </a:xfrm>
          <a:prstGeom prst="rect">
            <a:avLst/>
          </a:prstGeom>
          <a:noFill/>
        </p:spPr>
        <p:txBody>
          <a:bodyPr wrap="none" rtlCol="0">
            <a:spAutoFit/>
          </a:bodyPr>
          <a:lstStyle/>
          <a:p>
            <a:r>
              <a:rPr lang="it-IT" b="1" dirty="0">
                <a:latin typeface="+mj-lt"/>
              </a:rPr>
              <a:t>Parametri aggiornati</a:t>
            </a:r>
          </a:p>
        </p:txBody>
      </p:sp>
      <p:pic>
        <p:nvPicPr>
          <p:cNvPr id="35" name="Elemento grafico 34" descr="Singolo ingranaggio con riempimento a tinta unita">
            <a:extLst>
              <a:ext uri="{FF2B5EF4-FFF2-40B4-BE49-F238E27FC236}">
                <a16:creationId xmlns:a16="http://schemas.microsoft.com/office/drawing/2014/main" id="{827BD71E-5985-8686-3138-C34EA0729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9342" y="1745000"/>
            <a:ext cx="507156" cy="507156"/>
          </a:xfrm>
          <a:prstGeom prst="rect">
            <a:avLst/>
          </a:prstGeom>
        </p:spPr>
      </p:pic>
      <p:pic>
        <p:nvPicPr>
          <p:cNvPr id="36" name="Elemento grafico 35" descr="Segno di spunta con riempimento a tinta unita">
            <a:extLst>
              <a:ext uri="{FF2B5EF4-FFF2-40B4-BE49-F238E27FC236}">
                <a16:creationId xmlns:a16="http://schemas.microsoft.com/office/drawing/2014/main" id="{92B1C159-85D9-FDD3-FF26-CAD4B8796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077" y="1773951"/>
            <a:ext cx="465105" cy="465105"/>
          </a:xfrm>
          <a:prstGeom prst="rect">
            <a:avLst/>
          </a:prstGeom>
        </p:spPr>
      </p:pic>
      <p:sp>
        <p:nvSpPr>
          <p:cNvPr id="37" name="CasellaDiTesto 36">
            <a:extLst>
              <a:ext uri="{FF2B5EF4-FFF2-40B4-BE49-F238E27FC236}">
                <a16:creationId xmlns:a16="http://schemas.microsoft.com/office/drawing/2014/main" id="{6D2CB2CB-E21B-1843-0CB0-B0ACBF4AFE57}"/>
              </a:ext>
            </a:extLst>
          </p:cNvPr>
          <p:cNvSpPr txBox="1"/>
          <p:nvPr/>
        </p:nvSpPr>
        <p:spPr>
          <a:xfrm>
            <a:off x="3089039" y="1857465"/>
            <a:ext cx="1891622" cy="307777"/>
          </a:xfrm>
          <a:prstGeom prst="rect">
            <a:avLst/>
          </a:prstGeom>
          <a:noFill/>
        </p:spPr>
        <p:txBody>
          <a:bodyPr wrap="square" rtlCol="0">
            <a:spAutoFit/>
          </a:bodyPr>
          <a:lstStyle/>
          <a:p>
            <a:r>
              <a:rPr lang="it-IT" b="1" dirty="0">
                <a:latin typeface="+mj-lt"/>
              </a:rPr>
              <a:t>Inferenza terminata</a:t>
            </a:r>
          </a:p>
        </p:txBody>
      </p:sp>
      <p:sp>
        <p:nvSpPr>
          <p:cNvPr id="38" name="CasellaDiTesto 37">
            <a:extLst>
              <a:ext uri="{FF2B5EF4-FFF2-40B4-BE49-F238E27FC236}">
                <a16:creationId xmlns:a16="http://schemas.microsoft.com/office/drawing/2014/main" id="{2C966013-A6DB-A22A-12A6-0BBF5820A131}"/>
              </a:ext>
            </a:extLst>
          </p:cNvPr>
          <p:cNvSpPr txBox="1"/>
          <p:nvPr/>
        </p:nvSpPr>
        <p:spPr>
          <a:xfrm>
            <a:off x="6193509" y="3027667"/>
            <a:ext cx="1672253" cy="523220"/>
          </a:xfrm>
          <a:prstGeom prst="rect">
            <a:avLst/>
          </a:prstGeom>
          <a:noFill/>
        </p:spPr>
        <p:txBody>
          <a:bodyPr wrap="none" rtlCol="0">
            <a:spAutoFit/>
          </a:bodyPr>
          <a:lstStyle/>
          <a:p>
            <a:r>
              <a:rPr lang="it-IT" b="1" dirty="0">
                <a:latin typeface="+mj-lt"/>
              </a:rPr>
              <a:t>Ripeti migliaia di </a:t>
            </a:r>
          </a:p>
          <a:p>
            <a:r>
              <a:rPr lang="it-IT" b="1" dirty="0">
                <a:latin typeface="+mj-lt"/>
              </a:rPr>
              <a:t>miliardi di volte</a:t>
            </a:r>
          </a:p>
        </p:txBody>
      </p:sp>
      <p:sp>
        <p:nvSpPr>
          <p:cNvPr id="39" name="Freccia destra con strisce 38">
            <a:extLst>
              <a:ext uri="{FF2B5EF4-FFF2-40B4-BE49-F238E27FC236}">
                <a16:creationId xmlns:a16="http://schemas.microsoft.com/office/drawing/2014/main" id="{BE14451E-9464-1A37-211E-952D27FDE5A9}"/>
              </a:ext>
            </a:extLst>
          </p:cNvPr>
          <p:cNvSpPr/>
          <p:nvPr/>
        </p:nvSpPr>
        <p:spPr>
          <a:xfrm>
            <a:off x="6543883" y="2544452"/>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41" name="Rettangolo con angoli arrotondati 40">
                <a:extLst>
                  <a:ext uri="{FF2B5EF4-FFF2-40B4-BE49-F238E27FC236}">
                    <a16:creationId xmlns:a16="http://schemas.microsoft.com/office/drawing/2014/main" id="{F962E99A-38D4-2C03-B0B7-222DE5844949}"/>
                  </a:ext>
                </a:extLst>
              </p:cNvPr>
              <p:cNvSpPr/>
              <p:nvPr/>
            </p:nvSpPr>
            <p:spPr>
              <a:xfrm>
                <a:off x="7776673" y="1760973"/>
                <a:ext cx="1296829" cy="2167200"/>
              </a:xfrm>
              <a:prstGeom prst="roundRect">
                <a:avLst/>
              </a:prstGeom>
              <a:solidFill>
                <a:srgbClr val="8EFA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46800" rIns="0" rtlCol="0" anchor="t"/>
              <a:lstStyle/>
              <a:p>
                <a:pPr algn="ctr"/>
                <a:r>
                  <a:rPr lang="it-IT" b="1" dirty="0">
                    <a:solidFill>
                      <a:schemeClr val="tx1"/>
                    </a:solidFill>
                    <a:latin typeface="+mj-lt"/>
                  </a:rPr>
                  <a:t>GPT-3</a:t>
                </a:r>
              </a:p>
              <a:p>
                <a:pPr algn="ctr"/>
                <a:r>
                  <a:rPr lang="it-IT" dirty="0">
                    <a:solidFill>
                      <a:schemeClr val="tx1"/>
                    </a:solidFill>
                    <a:latin typeface="+mj-lt"/>
                  </a:rPr>
                  <a:t>175 miliardi di parametri</a:t>
                </a:r>
              </a:p>
              <a:p>
                <a:pPr algn="ctr"/>
                <a:r>
                  <a:rPr lang="it-IT" dirty="0">
                    <a:solidFill>
                      <a:schemeClr val="tx1"/>
                    </a:solidFill>
                    <a:latin typeface="+mj-lt"/>
                  </a:rPr>
                  <a:t>valorizzati</a:t>
                </a:r>
              </a:p>
              <a:p>
                <a:pPr algn="ctr"/>
                <a:endParaRPr lang="it-IT" dirty="0">
                  <a:solidFill>
                    <a:schemeClr val="tx1"/>
                  </a:solidFill>
                  <a:latin typeface="+mj-lt"/>
                </a:endParaRPr>
              </a:p>
              <a:p>
                <a:pPr algn="ctr"/>
                <a:endParaRPr lang="it-IT" dirty="0">
                  <a:solidFill>
                    <a:schemeClr val="tx1"/>
                  </a:solidFill>
                  <a:latin typeface="+mj-lt"/>
                </a:endParaRPr>
              </a:p>
              <a:p>
                <a:pPr algn="ctr"/>
                <a14:m>
                  <m:oMathPara xmlns:m="http://schemas.openxmlformats.org/officeDocument/2006/math">
                    <m:oMathParaPr>
                      <m:jc m:val="centerGroup"/>
                    </m:oMathParaPr>
                    <m:oMath xmlns:m="http://schemas.openxmlformats.org/officeDocument/2006/math">
                      <m:d>
                        <m:dPr>
                          <m:begChr m:val="["/>
                          <m:endChr m:val="]"/>
                          <m:ctrlPr>
                            <a:rPr lang="it-IT" sz="1000" i="1" smtClean="0">
                              <a:solidFill>
                                <a:schemeClr val="tx1"/>
                              </a:solidFill>
                              <a:latin typeface="Cambria Math" panose="02040503050406030204" pitchFamily="18" charset="0"/>
                            </a:rPr>
                          </m:ctrlPr>
                        </m:dPr>
                        <m:e>
                          <m:m>
                            <m:mPr>
                              <m:mcs>
                                <m:mc>
                                  <m:mcPr>
                                    <m:count m:val="3"/>
                                    <m:mcJc m:val="center"/>
                                  </m:mcPr>
                                </m:mc>
                              </m:mcs>
                              <m:ctrlPr>
                                <a:rPr lang="it-IT" sz="1000" i="1" smtClean="0">
                                  <a:solidFill>
                                    <a:schemeClr val="tx1"/>
                                  </a:solidFill>
                                  <a:latin typeface="Cambria Math" panose="02040503050406030204" pitchFamily="18" charset="0"/>
                                </a:rPr>
                              </m:ctrlPr>
                            </m:mPr>
                            <m:mr>
                              <m:e>
                                <m:r>
                                  <m:rPr>
                                    <m:brk m:alnAt="7"/>
                                  </m:rPr>
                                  <a:rPr lang="it-IT" sz="1000" b="0" i="1" smtClean="0">
                                    <a:solidFill>
                                      <a:schemeClr val="tx1"/>
                                    </a:solidFill>
                                    <a:latin typeface="Cambria Math" panose="02040503050406030204" pitchFamily="18" charset="0"/>
                                  </a:rPr>
                                  <m:t>9</m:t>
                                </m:r>
                                <m:r>
                                  <a:rPr lang="it-IT" sz="1000" b="0" i="1" smtClean="0">
                                    <a:solidFill>
                                      <a:schemeClr val="tx1"/>
                                    </a:solidFill>
                                    <a:latin typeface="Cambria Math" panose="02040503050406030204" pitchFamily="18" charset="0"/>
                                  </a:rPr>
                                  <m:t>,44</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0,001</m:t>
                                </m:r>
                              </m:e>
                            </m:mr>
                            <m:mr>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mr>
                            <m:mr>
                              <m:e>
                                <m:r>
                                  <a:rPr lang="it-IT" sz="1000" b="0" i="1" smtClean="0">
                                    <a:solidFill>
                                      <a:schemeClr val="tx1"/>
                                    </a:solidFill>
                                    <a:latin typeface="Cambria Math" panose="02040503050406030204" pitchFamily="18" charset="0"/>
                                  </a:rPr>
                                  <m:t>−113,1</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7,114</m:t>
                                </m:r>
                              </m:e>
                            </m:mr>
                          </m:m>
                        </m:e>
                      </m:d>
                    </m:oMath>
                  </m:oMathPara>
                </a14:m>
                <a:endParaRPr lang="it-IT" sz="1000" dirty="0">
                  <a:solidFill>
                    <a:schemeClr val="tx1"/>
                  </a:solidFill>
                  <a:latin typeface="+mj-lt"/>
                </a:endParaRPr>
              </a:p>
            </p:txBody>
          </p:sp>
        </mc:Choice>
        <mc:Fallback xmlns="">
          <p:sp>
            <p:nvSpPr>
              <p:cNvPr id="41" name="Rettangolo con angoli arrotondati 40">
                <a:extLst>
                  <a:ext uri="{FF2B5EF4-FFF2-40B4-BE49-F238E27FC236}">
                    <a16:creationId xmlns:a16="http://schemas.microsoft.com/office/drawing/2014/main" id="{F962E99A-38D4-2C03-B0B7-222DE5844949}"/>
                  </a:ext>
                </a:extLst>
              </p:cNvPr>
              <p:cNvSpPr>
                <a:spLocks noRot="1" noChangeAspect="1" noMove="1" noResize="1" noEditPoints="1" noAdjustHandles="1" noChangeArrowheads="1" noChangeShapeType="1" noTextEdit="1"/>
              </p:cNvSpPr>
              <p:nvPr/>
            </p:nvSpPr>
            <p:spPr>
              <a:xfrm>
                <a:off x="7776673" y="1760973"/>
                <a:ext cx="1296829" cy="2167200"/>
              </a:xfrm>
              <a:prstGeom prst="roundRect">
                <a:avLst/>
              </a:prstGeom>
              <a:blipFill>
                <a:blip r:embed="rId8"/>
                <a:stretch>
                  <a:fillRect l="-2778" r="-5556"/>
                </a:stretch>
              </a:blipFill>
              <a:ln>
                <a:solidFill>
                  <a:schemeClr val="tx1"/>
                </a:solidFill>
              </a:ln>
            </p:spPr>
            <p:txBody>
              <a:bodyPr/>
              <a:lstStyle/>
              <a:p>
                <a:r>
                  <a:rPr lang="it-IT">
                    <a:noFill/>
                  </a:rPr>
                  <a:t> </a:t>
                </a:r>
              </a:p>
            </p:txBody>
          </p:sp>
        </mc:Fallback>
      </mc:AlternateContent>
      <p:pic>
        <p:nvPicPr>
          <p:cNvPr id="43" name="Elemento grafico 42" descr="Segno di spunta con riempimento a tinta unita">
            <a:extLst>
              <a:ext uri="{FF2B5EF4-FFF2-40B4-BE49-F238E27FC236}">
                <a16:creationId xmlns:a16="http://schemas.microsoft.com/office/drawing/2014/main" id="{B3AAFC54-6E5D-7A41-D78D-58B6B9EFD7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7892" y="1031285"/>
            <a:ext cx="465105" cy="465105"/>
          </a:xfrm>
          <a:prstGeom prst="rect">
            <a:avLst/>
          </a:prstGeom>
        </p:spPr>
      </p:pic>
      <p:sp>
        <p:nvSpPr>
          <p:cNvPr id="3" name="CasellaDiTesto 2">
            <a:extLst>
              <a:ext uri="{FF2B5EF4-FFF2-40B4-BE49-F238E27FC236}">
                <a16:creationId xmlns:a16="http://schemas.microsoft.com/office/drawing/2014/main" id="{1DAF2E04-68F2-A53F-BB56-ECCBB37D234A}"/>
              </a:ext>
            </a:extLst>
          </p:cNvPr>
          <p:cNvSpPr txBox="1"/>
          <p:nvPr/>
        </p:nvSpPr>
        <p:spPr>
          <a:xfrm>
            <a:off x="7480933" y="3977044"/>
            <a:ext cx="1811783" cy="954107"/>
          </a:xfrm>
          <a:prstGeom prst="rect">
            <a:avLst/>
          </a:prstGeom>
          <a:noFill/>
        </p:spPr>
        <p:txBody>
          <a:bodyPr wrap="square">
            <a:spAutoFit/>
          </a:bodyPr>
          <a:lstStyle/>
          <a:p>
            <a:r>
              <a:rPr lang="it-IT" b="1" dirty="0">
                <a:latin typeface="+mj-lt"/>
              </a:rPr>
              <a:t>Costo tra 4,6 e </a:t>
            </a:r>
          </a:p>
          <a:p>
            <a:r>
              <a:rPr lang="it-IT" b="1" dirty="0">
                <a:latin typeface="+mj-lt"/>
              </a:rPr>
              <a:t>14 milioni di $, in </a:t>
            </a:r>
          </a:p>
          <a:p>
            <a:r>
              <a:rPr lang="it-IT" b="1" dirty="0">
                <a:latin typeface="+mj-lt"/>
              </a:rPr>
              <a:t>circa 3 mesi e mezzo</a:t>
            </a:r>
          </a:p>
        </p:txBody>
      </p:sp>
      <p:sp>
        <p:nvSpPr>
          <p:cNvPr id="5" name="CasellaDiTesto 4">
            <a:extLst>
              <a:ext uri="{FF2B5EF4-FFF2-40B4-BE49-F238E27FC236}">
                <a16:creationId xmlns:a16="http://schemas.microsoft.com/office/drawing/2014/main" id="{12F9C567-96B2-0542-9EE4-1FE8605C4FB9}"/>
              </a:ext>
            </a:extLst>
          </p:cNvPr>
          <p:cNvSpPr txBox="1"/>
          <p:nvPr/>
        </p:nvSpPr>
        <p:spPr>
          <a:xfrm>
            <a:off x="1821926" y="3023972"/>
            <a:ext cx="740908" cy="307777"/>
          </a:xfrm>
          <a:prstGeom prst="rect">
            <a:avLst/>
          </a:prstGeom>
          <a:noFill/>
        </p:spPr>
        <p:txBody>
          <a:bodyPr wrap="none" rtlCol="0">
            <a:spAutoFit/>
          </a:bodyPr>
          <a:lstStyle/>
          <a:p>
            <a:r>
              <a:rPr lang="it-IT" b="1" dirty="0">
                <a:latin typeface="+mj-lt"/>
              </a:rPr>
              <a:t>Esegui</a:t>
            </a:r>
          </a:p>
        </p:txBody>
      </p:sp>
      <p:sp>
        <p:nvSpPr>
          <p:cNvPr id="14" name="CasellaDiTesto 13">
            <a:extLst>
              <a:ext uri="{FF2B5EF4-FFF2-40B4-BE49-F238E27FC236}">
                <a16:creationId xmlns:a16="http://schemas.microsoft.com/office/drawing/2014/main" id="{D2AA79A8-39C2-7534-8105-F177CEF93D95}"/>
              </a:ext>
            </a:extLst>
          </p:cNvPr>
          <p:cNvSpPr txBox="1"/>
          <p:nvPr/>
        </p:nvSpPr>
        <p:spPr>
          <a:xfrm>
            <a:off x="6631461" y="3026141"/>
            <a:ext cx="663964" cy="307777"/>
          </a:xfrm>
          <a:prstGeom prst="rect">
            <a:avLst/>
          </a:prstGeom>
          <a:noFill/>
        </p:spPr>
        <p:txBody>
          <a:bodyPr wrap="none" rtlCol="0">
            <a:spAutoFit/>
          </a:bodyPr>
          <a:lstStyle/>
          <a:p>
            <a:r>
              <a:rPr lang="it-IT" b="1" dirty="0">
                <a:latin typeface="+mj-lt"/>
              </a:rPr>
              <a:t>Ripeti</a:t>
            </a:r>
          </a:p>
        </p:txBody>
      </p:sp>
    </p:spTree>
    <p:extLst>
      <p:ext uri="{BB962C8B-B14F-4D97-AF65-F5344CB8AC3E}">
        <p14:creationId xmlns:p14="http://schemas.microsoft.com/office/powerpoint/2010/main" val="22335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2" presetClass="entr" presetSubtype="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left)">
                                      <p:cBhvr>
                                        <p:cTn id="24" dur="500"/>
                                        <p:tgtEl>
                                          <p:spTgt spid="5"/>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left)">
                                      <p:cBhvr>
                                        <p:cTn id="28" dur="500"/>
                                        <p:tgtEl>
                                          <p:spTgt spid="11"/>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left)">
                                      <p:cBhvr>
                                        <p:cTn id="32" dur="500"/>
                                        <p:tgtEl>
                                          <p:spTgt spid="12"/>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ppt_x</p:attrName>
                                        </p:attrNameLst>
                                      </p:cBhvr>
                                      <p:tavLst>
                                        <p:tav tm="0">
                                          <p:val>
                                            <p:strVal val="#ppt_x+#ppt_w*1.125000"/>
                                          </p:val>
                                        </p:tav>
                                        <p:tav tm="100000">
                                          <p:val>
                                            <p:strVal val="#ppt_x"/>
                                          </p:val>
                                        </p:tav>
                                      </p:tavLst>
                                    </p:anim>
                                    <p:animEffect transition="in" filter="wipe(left)">
                                      <p:cBhvr>
                                        <p:cTn id="36" dur="500"/>
                                        <p:tgtEl>
                                          <p:spTgt spid="13"/>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ppt_x</p:attrName>
                                        </p:attrNameLst>
                                      </p:cBhvr>
                                      <p:tavLst>
                                        <p:tav tm="0">
                                          <p:val>
                                            <p:strVal val="#ppt_x+#ppt_w*1.125000"/>
                                          </p:val>
                                        </p:tav>
                                        <p:tav tm="100000">
                                          <p:val>
                                            <p:strVal val="#ppt_x"/>
                                          </p:val>
                                        </p:tav>
                                      </p:tavLst>
                                    </p:anim>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ppt_x</p:attrName>
                                        </p:attrNameLst>
                                      </p:cBhvr>
                                      <p:tavLst>
                                        <p:tav tm="0">
                                          <p:val>
                                            <p:strVal val="#ppt_x+#ppt_w*1.125000"/>
                                          </p:val>
                                        </p:tav>
                                        <p:tav tm="100000">
                                          <p:val>
                                            <p:strVal val="#ppt_x"/>
                                          </p:val>
                                        </p:tav>
                                      </p:tavLst>
                                    </p:anim>
                                    <p:animEffect transition="in" filter="wipe(left)">
                                      <p:cBhvr>
                                        <p:cTn id="46" dur="500"/>
                                        <p:tgtEl>
                                          <p:spTgt spid="16"/>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ppt_x</p:attrName>
                                        </p:attrNameLst>
                                      </p:cBhvr>
                                      <p:tavLst>
                                        <p:tav tm="0">
                                          <p:val>
                                            <p:strVal val="#ppt_x+#ppt_w*1.125000"/>
                                          </p:val>
                                        </p:tav>
                                        <p:tav tm="100000">
                                          <p:val>
                                            <p:strVal val="#ppt_x"/>
                                          </p:val>
                                        </p:tav>
                                      </p:tavLst>
                                    </p:anim>
                                    <p:animEffect transition="in" filter="wipe(left)">
                                      <p:cBhvr>
                                        <p:cTn id="50" dur="500"/>
                                        <p:tgtEl>
                                          <p:spTgt spid="17"/>
                                        </p:tgtEl>
                                      </p:cBhvr>
                                    </p:animEffect>
                                  </p:childTnLst>
                                </p:cTn>
                              </p:par>
                              <p:par>
                                <p:cTn id="51" presetID="12" presetClass="entr" presetSubtype="2" repeatCount="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p:tgtEl>
                                          <p:spTgt spid="35"/>
                                        </p:tgtEl>
                                        <p:attrNameLst>
                                          <p:attrName>ppt_x</p:attrName>
                                        </p:attrNameLst>
                                      </p:cBhvr>
                                      <p:tavLst>
                                        <p:tav tm="0">
                                          <p:val>
                                            <p:strVal val="#ppt_x+#ppt_w*1.125000"/>
                                          </p:val>
                                        </p:tav>
                                        <p:tav tm="100000">
                                          <p:val>
                                            <p:strVal val="#ppt_x"/>
                                          </p:val>
                                        </p:tav>
                                      </p:tavLst>
                                    </p:anim>
                                    <p:animEffect transition="in" filter="wipe(left)">
                                      <p:cBhvr>
                                        <p:cTn id="54"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55" presetID="8" presetClass="emph" presetSubtype="0" repeatCount="indefinite" fill="hold" nodeType="withEffect">
                                  <p:stCondLst>
                                    <p:cond delay="0"/>
                                  </p:stCondLst>
                                  <p:endCondLst>
                                    <p:cond evt="onNext" delay="0">
                                      <p:tgtEl>
                                        <p:sldTgt/>
                                      </p:tgtEl>
                                    </p:cond>
                                  </p:endCondLst>
                                  <p:childTnLst>
                                    <p:animRot by="21600000">
                                      <p:cBhvr>
                                        <p:cTn id="56" dur="2000" fill="hold"/>
                                        <p:tgtEl>
                                          <p:spTgt spid="35"/>
                                        </p:tgtEl>
                                        <p:attrNameLst>
                                          <p:attrName>r</p:attrName>
                                        </p:attrNameLst>
                                      </p:cBhvr>
                                    </p:animRo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2" presetClass="entr" presetSubtype="2"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ppt_x</p:attrName>
                                        </p:attrNameLst>
                                      </p:cBhvr>
                                      <p:tavLst>
                                        <p:tav tm="0">
                                          <p:val>
                                            <p:strVal val="#ppt_x+#ppt_w*1.125000"/>
                                          </p:val>
                                        </p:tav>
                                        <p:tav tm="100000">
                                          <p:val>
                                            <p:strVal val="#ppt_x"/>
                                          </p:val>
                                        </p:tav>
                                      </p:tavLst>
                                    </p:anim>
                                    <p:animEffect transition="in" filter="wipe(left)">
                                      <p:cBhvr>
                                        <p:cTn id="62" dur="500"/>
                                        <p:tgtEl>
                                          <p:spTgt spid="37"/>
                                        </p:tgtEl>
                                      </p:cBhvr>
                                    </p:animEffect>
                                  </p:childTnLst>
                                </p:cTn>
                              </p:par>
                              <p:par>
                                <p:cTn id="63" presetID="12" presetClass="entr" presetSubtype="2"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p:tgtEl>
                                          <p:spTgt spid="36"/>
                                        </p:tgtEl>
                                        <p:attrNameLst>
                                          <p:attrName>ppt_x</p:attrName>
                                        </p:attrNameLst>
                                      </p:cBhvr>
                                      <p:tavLst>
                                        <p:tav tm="0">
                                          <p:val>
                                            <p:strVal val="#ppt_x+#ppt_w*1.125000"/>
                                          </p:val>
                                        </p:tav>
                                        <p:tav tm="100000">
                                          <p:val>
                                            <p:strVal val="#ppt_x"/>
                                          </p:val>
                                        </p:tav>
                                      </p:tavLst>
                                    </p:anim>
                                    <p:animEffect transition="in" filter="wipe(left)">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2"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ppt_x</p:attrName>
                                        </p:attrNameLst>
                                      </p:cBhvr>
                                      <p:tavLst>
                                        <p:tav tm="0">
                                          <p:val>
                                            <p:strVal val="#ppt_x+#ppt_w*1.125000"/>
                                          </p:val>
                                        </p:tav>
                                        <p:tav tm="100000">
                                          <p:val>
                                            <p:strVal val="#ppt_x"/>
                                          </p:val>
                                        </p:tav>
                                      </p:tavLst>
                                    </p:anim>
                                    <p:animEffect transition="in" filter="wipe(left)">
                                      <p:cBhvr>
                                        <p:cTn id="72" dur="500"/>
                                        <p:tgtEl>
                                          <p:spTgt spid="18"/>
                                        </p:tgtEl>
                                      </p:cBhvr>
                                    </p:animEffect>
                                  </p:childTnLst>
                                </p:cTn>
                              </p:par>
                              <p:par>
                                <p:cTn id="73" presetID="12" presetClass="entr" presetSubtype="2"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p:tgtEl>
                                          <p:spTgt spid="19"/>
                                        </p:tgtEl>
                                        <p:attrNameLst>
                                          <p:attrName>ppt_x</p:attrName>
                                        </p:attrNameLst>
                                      </p:cBhvr>
                                      <p:tavLst>
                                        <p:tav tm="0">
                                          <p:val>
                                            <p:strVal val="#ppt_x+#ppt_w*1.125000"/>
                                          </p:val>
                                        </p:tav>
                                        <p:tav tm="100000">
                                          <p:val>
                                            <p:strVal val="#ppt_x"/>
                                          </p:val>
                                        </p:tav>
                                      </p:tavLst>
                                    </p:anim>
                                    <p:animEffect transition="in" filter="wipe(left)">
                                      <p:cBhvr>
                                        <p:cTn id="76" dur="500"/>
                                        <p:tgtEl>
                                          <p:spTgt spid="19"/>
                                        </p:tgtEl>
                                      </p:cBhvr>
                                    </p:animEffect>
                                  </p:childTnLst>
                                </p:cTn>
                              </p:par>
                              <p:par>
                                <p:cTn id="77" presetID="12" presetClass="entr" presetSubtype="2"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p:tgtEl>
                                          <p:spTgt spid="20"/>
                                        </p:tgtEl>
                                        <p:attrNameLst>
                                          <p:attrName>ppt_x</p:attrName>
                                        </p:attrNameLst>
                                      </p:cBhvr>
                                      <p:tavLst>
                                        <p:tav tm="0">
                                          <p:val>
                                            <p:strVal val="#ppt_x+#ppt_w*1.125000"/>
                                          </p:val>
                                        </p:tav>
                                        <p:tav tm="100000">
                                          <p:val>
                                            <p:strVal val="#ppt_x"/>
                                          </p:val>
                                        </p:tav>
                                      </p:tavLst>
                                    </p:anim>
                                    <p:animEffect transition="in" filter="wipe(left)">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2"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ppt_x</p:attrName>
                                        </p:attrNameLst>
                                      </p:cBhvr>
                                      <p:tavLst>
                                        <p:tav tm="0">
                                          <p:val>
                                            <p:strVal val="#ppt_x+#ppt_w*1.125000"/>
                                          </p:val>
                                        </p:tav>
                                        <p:tav tm="100000">
                                          <p:val>
                                            <p:strVal val="#ppt_x"/>
                                          </p:val>
                                        </p:tav>
                                      </p:tavLst>
                                    </p:anim>
                                    <p:animEffect transition="in" filter="wipe(left)">
                                      <p:cBhvr>
                                        <p:cTn id="86" dur="500"/>
                                        <p:tgtEl>
                                          <p:spTgt spid="21"/>
                                        </p:tgtEl>
                                      </p:cBhvr>
                                    </p:animEffect>
                                  </p:childTnLst>
                                </p:cTn>
                              </p:par>
                              <p:par>
                                <p:cTn id="87" presetID="12" presetClass="entr" presetSubtype="2"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left)">
                                      <p:cBhvr>
                                        <p:cTn id="90" dur="500"/>
                                        <p:tgtEl>
                                          <p:spTgt spid="22"/>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p:tgtEl>
                                          <p:spTgt spid="23"/>
                                        </p:tgtEl>
                                        <p:attrNameLst>
                                          <p:attrName>ppt_x</p:attrName>
                                        </p:attrNameLst>
                                      </p:cBhvr>
                                      <p:tavLst>
                                        <p:tav tm="0">
                                          <p:val>
                                            <p:strVal val="#ppt_x+#ppt_w*1.125000"/>
                                          </p:val>
                                        </p:tav>
                                        <p:tav tm="100000">
                                          <p:val>
                                            <p:strVal val="#ppt_x"/>
                                          </p:val>
                                        </p:tav>
                                      </p:tavLst>
                                    </p:anim>
                                    <p:animEffect transition="in" filter="wipe(left)">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2"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p:tgtEl>
                                          <p:spTgt spid="24"/>
                                        </p:tgtEl>
                                        <p:attrNameLst>
                                          <p:attrName>ppt_x</p:attrName>
                                        </p:attrNameLst>
                                      </p:cBhvr>
                                      <p:tavLst>
                                        <p:tav tm="0">
                                          <p:val>
                                            <p:strVal val="#ppt_x+#ppt_w*1.125000"/>
                                          </p:val>
                                        </p:tav>
                                        <p:tav tm="100000">
                                          <p:val>
                                            <p:strVal val="#ppt_x"/>
                                          </p:val>
                                        </p:tav>
                                      </p:tavLst>
                                    </p:anim>
                                    <p:animEffect transition="in" filter="wipe(left)">
                                      <p:cBhvr>
                                        <p:cTn id="100" dur="500"/>
                                        <p:tgtEl>
                                          <p:spTgt spid="24"/>
                                        </p:tgtEl>
                                      </p:cBhvr>
                                    </p:animEffect>
                                  </p:childTnLst>
                                </p:cTn>
                              </p:par>
                              <p:par>
                                <p:cTn id="101" presetID="12" presetClass="entr" presetSubtype="2"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p:tgtEl>
                                          <p:spTgt spid="25"/>
                                        </p:tgtEl>
                                        <p:attrNameLst>
                                          <p:attrName>ppt_x</p:attrName>
                                        </p:attrNameLst>
                                      </p:cBhvr>
                                      <p:tavLst>
                                        <p:tav tm="0">
                                          <p:val>
                                            <p:strVal val="#ppt_x+#ppt_w*1.125000"/>
                                          </p:val>
                                        </p:tav>
                                        <p:tav tm="100000">
                                          <p:val>
                                            <p:strVal val="#ppt_x"/>
                                          </p:val>
                                        </p:tav>
                                      </p:tavLst>
                                    </p:anim>
                                    <p:animEffect transition="in" filter="wipe(left)">
                                      <p:cBhvr>
                                        <p:cTn id="104"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105" presetID="12" presetClass="entr" presetSubtype="2"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p:tgtEl>
                                          <p:spTgt spid="26"/>
                                        </p:tgtEl>
                                        <p:attrNameLst>
                                          <p:attrName>ppt_x</p:attrName>
                                        </p:attrNameLst>
                                      </p:cBhvr>
                                      <p:tavLst>
                                        <p:tav tm="0">
                                          <p:val>
                                            <p:strVal val="#ppt_x+#ppt_w*1.125000"/>
                                          </p:val>
                                        </p:tav>
                                        <p:tav tm="100000">
                                          <p:val>
                                            <p:strVal val="#ppt_x"/>
                                          </p:val>
                                        </p:tav>
                                      </p:tavLst>
                                    </p:anim>
                                    <p:animEffect transition="in" filter="wipe(left)">
                                      <p:cBhvr>
                                        <p:cTn id="108"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par>
                                <p:cTn id="109" presetID="12" presetClass="entr" presetSubtype="2" repeatCount="0" fill="hold"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p:tgtEl>
                                          <p:spTgt spid="27"/>
                                        </p:tgtEl>
                                        <p:attrNameLst>
                                          <p:attrName>ppt_x</p:attrName>
                                        </p:attrNameLst>
                                      </p:cBhvr>
                                      <p:tavLst>
                                        <p:tav tm="0">
                                          <p:val>
                                            <p:strVal val="#ppt_x+#ppt_w*1.125000"/>
                                          </p:val>
                                        </p:tav>
                                        <p:tav tm="100000">
                                          <p:val>
                                            <p:strVal val="#ppt_x"/>
                                          </p:val>
                                        </p:tav>
                                      </p:tavLst>
                                    </p:anim>
                                    <p:animEffect transition="in" filter="wipe(left)">
                                      <p:cBhvr>
                                        <p:cTn id="112"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3" presetID="8" presetClass="emph" presetSubtype="0" repeatCount="indefinite" fill="hold" nodeType="withEffect">
                                  <p:stCondLst>
                                    <p:cond delay="0"/>
                                  </p:stCondLst>
                                  <p:endCondLst>
                                    <p:cond evt="onNext" delay="0">
                                      <p:tgtEl>
                                        <p:sldTgt/>
                                      </p:tgtEl>
                                    </p:cond>
                                  </p:endCondLst>
                                  <p:childTnLst>
                                    <p:animRot by="21600000">
                                      <p:cBhvr>
                                        <p:cTn id="114" dur="2000" fill="hold"/>
                                        <p:tgtEl>
                                          <p:spTgt spid="27"/>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12" presetClass="entr" presetSubtype="2"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p:tgtEl>
                                          <p:spTgt spid="34"/>
                                        </p:tgtEl>
                                        <p:attrNameLst>
                                          <p:attrName>ppt_x</p:attrName>
                                        </p:attrNameLst>
                                      </p:cBhvr>
                                      <p:tavLst>
                                        <p:tav tm="0">
                                          <p:val>
                                            <p:strVal val="#ppt_x+#ppt_w*1.125000"/>
                                          </p:val>
                                        </p:tav>
                                        <p:tav tm="100000">
                                          <p:val>
                                            <p:strVal val="#ppt_x"/>
                                          </p:val>
                                        </p:tav>
                                      </p:tavLst>
                                    </p:anim>
                                    <p:animEffect transition="in" filter="wipe(left)">
                                      <p:cBhvr>
                                        <p:cTn id="120" dur="500"/>
                                        <p:tgtEl>
                                          <p:spTgt spid="34"/>
                                        </p:tgtEl>
                                      </p:cBhvr>
                                    </p:animEffect>
                                  </p:childTnLst>
                                </p:cTn>
                              </p:par>
                              <p:par>
                                <p:cTn id="121" presetID="12" presetClass="entr" presetSubtype="2"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p:tgtEl>
                                          <p:spTgt spid="32"/>
                                        </p:tgtEl>
                                        <p:attrNameLst>
                                          <p:attrName>ppt_x</p:attrName>
                                        </p:attrNameLst>
                                      </p:cBhvr>
                                      <p:tavLst>
                                        <p:tav tm="0">
                                          <p:val>
                                            <p:strVal val="#ppt_x+#ppt_w*1.125000"/>
                                          </p:val>
                                        </p:tav>
                                        <p:tav tm="100000">
                                          <p:val>
                                            <p:strVal val="#ppt_x"/>
                                          </p:val>
                                        </p:tav>
                                      </p:tavLst>
                                    </p:anim>
                                    <p:animEffect transition="in" filter="wipe(left)">
                                      <p:cBhvr>
                                        <p:cTn id="124" dur="500"/>
                                        <p:tgtEl>
                                          <p:spTgt spid="32"/>
                                        </p:tgtEl>
                                      </p:cBhvr>
                                    </p:animEffect>
                                  </p:childTnLst>
                                </p:cTn>
                              </p:par>
                              <p:par>
                                <p:cTn id="125" presetID="12" presetClass="entr" presetSubtype="2"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p:tgtEl>
                                          <p:spTgt spid="33"/>
                                        </p:tgtEl>
                                        <p:attrNameLst>
                                          <p:attrName>ppt_x</p:attrName>
                                        </p:attrNameLst>
                                      </p:cBhvr>
                                      <p:tavLst>
                                        <p:tav tm="0">
                                          <p:val>
                                            <p:strVal val="#ppt_x+#ppt_w*1.125000"/>
                                          </p:val>
                                        </p:tav>
                                        <p:tav tm="100000">
                                          <p:val>
                                            <p:strVal val="#ppt_x"/>
                                          </p:val>
                                        </p:tav>
                                      </p:tavLst>
                                    </p:anim>
                                    <p:animEffect transition="in" filter="wipe(left)">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2"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p:tgtEl>
                                          <p:spTgt spid="38"/>
                                        </p:tgtEl>
                                        <p:attrNameLst>
                                          <p:attrName>ppt_x</p:attrName>
                                        </p:attrNameLst>
                                      </p:cBhvr>
                                      <p:tavLst>
                                        <p:tav tm="0">
                                          <p:val>
                                            <p:strVal val="#ppt_x+#ppt_w*1.125000"/>
                                          </p:val>
                                        </p:tav>
                                        <p:tav tm="100000">
                                          <p:val>
                                            <p:strVal val="#ppt_x"/>
                                          </p:val>
                                        </p:tav>
                                      </p:tavLst>
                                    </p:anim>
                                    <p:animEffect transition="in" filter="wipe(left)">
                                      <p:cBhvr>
                                        <p:cTn id="134"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135" presetID="12" presetClass="entr" presetSubtype="2"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p:tgtEl>
                                          <p:spTgt spid="39"/>
                                        </p:tgtEl>
                                        <p:attrNameLst>
                                          <p:attrName>ppt_x</p:attrName>
                                        </p:attrNameLst>
                                      </p:cBhvr>
                                      <p:tavLst>
                                        <p:tav tm="0">
                                          <p:val>
                                            <p:strVal val="#ppt_x+#ppt_w*1.125000"/>
                                          </p:val>
                                        </p:tav>
                                        <p:tav tm="100000">
                                          <p:val>
                                            <p:strVal val="#ppt_x"/>
                                          </p:val>
                                        </p:tav>
                                      </p:tavLst>
                                    </p:anim>
                                    <p:animEffect transition="in" filter="wipe(left)">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2" fill="hold" grpId="0" nodeType="clickEffect">
                                  <p:stCondLst>
                                    <p:cond delay="0"/>
                                  </p:stCondLst>
                                  <p:childTnLst>
                                    <p:set>
                                      <p:cBhvr>
                                        <p:cTn id="142" dur="1" fill="hold">
                                          <p:stCondLst>
                                            <p:cond delay="0"/>
                                          </p:stCondLst>
                                        </p:cTn>
                                        <p:tgtEl>
                                          <p:spTgt spid="14"/>
                                        </p:tgtEl>
                                        <p:attrNameLst>
                                          <p:attrName>style.visibility</p:attrName>
                                        </p:attrNameLst>
                                      </p:cBhvr>
                                      <p:to>
                                        <p:strVal val="visible"/>
                                      </p:to>
                                    </p:set>
                                    <p:anim calcmode="lin" valueType="num">
                                      <p:cBhvr additive="base">
                                        <p:cTn id="143" dur="500"/>
                                        <p:tgtEl>
                                          <p:spTgt spid="14"/>
                                        </p:tgtEl>
                                        <p:attrNameLst>
                                          <p:attrName>ppt_x</p:attrName>
                                        </p:attrNameLst>
                                      </p:cBhvr>
                                      <p:tavLst>
                                        <p:tav tm="0">
                                          <p:val>
                                            <p:strVal val="#ppt_x+#ppt_w*1.125000"/>
                                          </p:val>
                                        </p:tav>
                                        <p:tav tm="100000">
                                          <p:val>
                                            <p:strVal val="#ppt_x"/>
                                          </p:val>
                                        </p:tav>
                                      </p:tavLst>
                                    </p:anim>
                                    <p:animEffect transition="in" filter="wipe(left)">
                                      <p:cBhvr>
                                        <p:cTn id="144" dur="500"/>
                                        <p:tgtEl>
                                          <p:spTgt spid="14"/>
                                        </p:tgtEl>
                                      </p:cBhvr>
                                    </p:animEffect>
                                  </p:childTnLst>
                                </p:cTn>
                              </p:par>
                              <p:par>
                                <p:cTn id="145" presetID="12" presetClass="entr" presetSubtype="2" fill="hold" grpId="0" nodeType="withEffect">
                                  <p:stCondLst>
                                    <p:cond delay="0"/>
                                  </p:stCondLst>
                                  <p:childTnLst>
                                    <p:set>
                                      <p:cBhvr>
                                        <p:cTn id="146" dur="1" fill="hold">
                                          <p:stCondLst>
                                            <p:cond delay="0"/>
                                          </p:stCondLst>
                                        </p:cTn>
                                        <p:tgtEl>
                                          <p:spTgt spid="41"/>
                                        </p:tgtEl>
                                        <p:attrNameLst>
                                          <p:attrName>style.visibility</p:attrName>
                                        </p:attrNameLst>
                                      </p:cBhvr>
                                      <p:to>
                                        <p:strVal val="visible"/>
                                      </p:to>
                                    </p:set>
                                    <p:anim calcmode="lin" valueType="num">
                                      <p:cBhvr additive="base">
                                        <p:cTn id="147" dur="500"/>
                                        <p:tgtEl>
                                          <p:spTgt spid="41"/>
                                        </p:tgtEl>
                                        <p:attrNameLst>
                                          <p:attrName>ppt_x</p:attrName>
                                        </p:attrNameLst>
                                      </p:cBhvr>
                                      <p:tavLst>
                                        <p:tav tm="0">
                                          <p:val>
                                            <p:strVal val="#ppt_x+#ppt_w*1.125000"/>
                                          </p:val>
                                        </p:tav>
                                        <p:tav tm="100000">
                                          <p:val>
                                            <p:strVal val="#ppt_x"/>
                                          </p:val>
                                        </p:tav>
                                      </p:tavLst>
                                    </p:anim>
                                    <p:animEffect transition="in" filter="wipe(left)">
                                      <p:cBhvr>
                                        <p:cTn id="148" dur="500"/>
                                        <p:tgtEl>
                                          <p:spTgt spid="41"/>
                                        </p:tgtEl>
                                      </p:cBhvr>
                                    </p:animEffect>
                                  </p:childTnLst>
                                </p:cTn>
                              </p:par>
                              <p:par>
                                <p:cTn id="149" presetID="12" presetClass="entr" presetSubtype="2" fill="hold"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p:tgtEl>
                                          <p:spTgt spid="43"/>
                                        </p:tgtEl>
                                        <p:attrNameLst>
                                          <p:attrName>ppt_x</p:attrName>
                                        </p:attrNameLst>
                                      </p:cBhvr>
                                      <p:tavLst>
                                        <p:tav tm="0">
                                          <p:val>
                                            <p:strVal val="#ppt_x+#ppt_w*1.125000"/>
                                          </p:val>
                                        </p:tav>
                                        <p:tav tm="100000">
                                          <p:val>
                                            <p:strVal val="#ppt_x"/>
                                          </p:val>
                                        </p:tav>
                                      </p:tavLst>
                                    </p:anim>
                                    <p:animEffect transition="in" filter="wipe(left)">
                                      <p:cBhvr>
                                        <p:cTn id="152" dur="500"/>
                                        <p:tgtEl>
                                          <p:spTgt spid="43"/>
                                        </p:tgtEl>
                                      </p:cBhvr>
                                    </p:animEffect>
                                  </p:childTnLst>
                                </p:cTn>
                              </p:par>
                              <p:par>
                                <p:cTn id="153" presetID="2" presetClass="entr" presetSubtype="2" fill="hold" grpId="0"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fill="hold"/>
                                        <p:tgtEl>
                                          <p:spTgt spid="3"/>
                                        </p:tgtEl>
                                        <p:attrNameLst>
                                          <p:attrName>ppt_x</p:attrName>
                                        </p:attrNameLst>
                                      </p:cBhvr>
                                      <p:tavLst>
                                        <p:tav tm="0">
                                          <p:val>
                                            <p:strVal val="1+#ppt_w/2"/>
                                          </p:val>
                                        </p:tav>
                                        <p:tav tm="100000">
                                          <p:val>
                                            <p:strVal val="#ppt_x"/>
                                          </p:val>
                                        </p:tav>
                                      </p:tavLst>
                                    </p:anim>
                                    <p:anim calcmode="lin" valueType="num">
                                      <p:cBhvr additive="base">
                                        <p:cTn id="15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animBg="1"/>
      <p:bldP spid="12" grpId="0" animBg="1"/>
      <p:bldP spid="13" grpId="0" animBg="1"/>
      <p:bldP spid="15" grpId="0"/>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32" grpId="0" animBg="1"/>
      <p:bldP spid="34" grpId="0"/>
      <p:bldP spid="37" grpId="0"/>
      <p:bldP spid="38" grpId="0"/>
      <p:bldP spid="39" grpId="0" animBg="1"/>
      <p:bldP spid="41" grpId="0" animBg="1"/>
      <p:bldP spid="3" grpId="0"/>
      <p:bldP spid="5"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B58C8-968D-0D4F-4729-4ABC660DB058}"/>
              </a:ext>
            </a:extLst>
          </p:cNvPr>
          <p:cNvSpPr>
            <a:spLocks noGrp="1"/>
          </p:cNvSpPr>
          <p:nvPr>
            <p:ph type="title"/>
          </p:nvPr>
        </p:nvSpPr>
        <p:spPr/>
        <p:txBody>
          <a:bodyPr/>
          <a:lstStyle/>
          <a:p>
            <a:r>
              <a:rPr lang="it-IT" dirty="0"/>
              <a:t>Zero-shot learning</a:t>
            </a:r>
          </a:p>
        </p:txBody>
      </p:sp>
      <p:sp>
        <p:nvSpPr>
          <p:cNvPr id="3" name="Segnaposto testo 2">
            <a:extLst>
              <a:ext uri="{FF2B5EF4-FFF2-40B4-BE49-F238E27FC236}">
                <a16:creationId xmlns:a16="http://schemas.microsoft.com/office/drawing/2014/main" id="{5191B559-A81E-645E-9D18-28564945E4A2}"/>
              </a:ext>
            </a:extLst>
          </p:cNvPr>
          <p:cNvSpPr>
            <a:spLocks noGrp="1"/>
          </p:cNvSpPr>
          <p:nvPr>
            <p:ph type="body" idx="1"/>
          </p:nvPr>
        </p:nvSpPr>
        <p:spPr/>
        <p:txBody>
          <a:bodyPr/>
          <a:lstStyle/>
          <a:p>
            <a:r>
              <a:rPr lang="it-IT" dirty="0"/>
              <a:t>Gli sviluppatori possono personalizzare le risposte di GPT-3 sfruttando le capacità di </a:t>
            </a:r>
            <a:r>
              <a:rPr lang="it-IT" dirty="0" err="1"/>
              <a:t>few</a:t>
            </a:r>
            <a:r>
              <a:rPr lang="it-IT" dirty="0"/>
              <a:t>-shot, one-shot e zero-shot learning del modello. Questi approcci permettono di guidare e adattare il comportamento di GPT-3 senza la necessità di un fine-tuning esplicito sul modello</a:t>
            </a:r>
          </a:p>
          <a:p>
            <a:r>
              <a:rPr lang="it-IT" dirty="0"/>
              <a:t>Nello zero-shot learning, GPT-3 riceve una richiesta o un compito senza esempi precedenti. Il modello utilizza la sua vasta conoscenza </a:t>
            </a:r>
            <a:r>
              <a:rPr lang="it-IT" dirty="0" err="1"/>
              <a:t>preaddestrata</a:t>
            </a:r>
            <a:r>
              <a:rPr lang="it-IT" dirty="0"/>
              <a:t> per generare una risposta</a:t>
            </a:r>
          </a:p>
          <a:p>
            <a:r>
              <a:rPr lang="it-IT" dirty="0"/>
              <a:t>Gli sviluppatori formulano un prompt che descrive chiaramente il compito o la domanda e lasciano che GPT-3 generi una risposta basata sulla sua comprensione generale. Ad esempio, si potrebbe chiedere a GPT-3 di "descrivere il processo di fotosintesi" senza fornire alcun contesto aggiuntivo</a:t>
            </a:r>
          </a:p>
          <a:p>
            <a:endParaRPr lang="it-IT" dirty="0"/>
          </a:p>
        </p:txBody>
      </p:sp>
    </p:spTree>
    <p:extLst>
      <p:ext uri="{BB962C8B-B14F-4D97-AF65-F5344CB8AC3E}">
        <p14:creationId xmlns:p14="http://schemas.microsoft.com/office/powerpoint/2010/main" val="403503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BAFB4D-A69D-0790-285B-D4F2B88D5387}"/>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01CA2683-E3BC-77BF-CF55-0962017521E2}"/>
              </a:ext>
            </a:extLst>
          </p:cNvPr>
          <p:cNvSpPr>
            <a:spLocks noGrp="1"/>
          </p:cNvSpPr>
          <p:nvPr>
            <p:ph type="body" idx="1"/>
          </p:nvPr>
        </p:nvSpPr>
        <p:spPr/>
        <p:txBody>
          <a:bodyPr/>
          <a:lstStyle/>
          <a:p>
            <a:r>
              <a:rPr lang="it-IT" dirty="0"/>
              <a:t>One-Shot Learning</a:t>
            </a:r>
          </a:p>
          <a:p>
            <a:r>
              <a:rPr lang="it-IT" dirty="0"/>
              <a:t>Descrizione: Nel one-shot learning, il prompt include un singolo esempio del compito da eseguire. Questo esempio serve da guida per il modello su come dovrebbe essere strutturata la risposta.</a:t>
            </a:r>
          </a:p>
          <a:p>
            <a:r>
              <a:rPr lang="it-IT" dirty="0"/>
              <a:t>Applicazione: Gli sviluppatori inseriscono nel prompt una domanda e la sua risposta, seguite dalla nuova domanda per la quale desiderano una risposta. Per esempio, "La capitale dell'Italia è Roma. Qual è la capitale della Francia?" Questo aiuta GPT-3 a capire che si aspetta una risposta simile per la nuova domanda.</a:t>
            </a:r>
          </a:p>
          <a:p>
            <a:endParaRPr lang="it-IT" dirty="0"/>
          </a:p>
        </p:txBody>
      </p:sp>
    </p:spTree>
    <p:extLst>
      <p:ext uri="{BB962C8B-B14F-4D97-AF65-F5344CB8AC3E}">
        <p14:creationId xmlns:p14="http://schemas.microsoft.com/office/powerpoint/2010/main" val="1562712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99E7A0-A19A-1095-763B-008497C2D1A6}"/>
              </a:ext>
            </a:extLst>
          </p:cNvPr>
          <p:cNvSpPr>
            <a:spLocks noGrp="1"/>
          </p:cNvSpPr>
          <p:nvPr>
            <p:ph type="title"/>
          </p:nvPr>
        </p:nvSpPr>
        <p:spPr>
          <a:xfrm>
            <a:off x="180000" y="164938"/>
            <a:ext cx="8781536" cy="572700"/>
          </a:xfrm>
        </p:spPr>
        <p:txBody>
          <a:bodyPr/>
          <a:lstStyle/>
          <a:p>
            <a:r>
              <a:rPr lang="it-IT" dirty="0" err="1"/>
              <a:t>Few</a:t>
            </a:r>
            <a:r>
              <a:rPr lang="it-IT" dirty="0"/>
              <a:t>-shot learning</a:t>
            </a:r>
          </a:p>
        </p:txBody>
      </p:sp>
      <p:sp>
        <p:nvSpPr>
          <p:cNvPr id="3" name="Segnaposto testo 2">
            <a:extLst>
              <a:ext uri="{FF2B5EF4-FFF2-40B4-BE49-F238E27FC236}">
                <a16:creationId xmlns:a16="http://schemas.microsoft.com/office/drawing/2014/main" id="{FF98D2EF-06EF-9F23-1423-8C64E26EDAAA}"/>
              </a:ext>
            </a:extLst>
          </p:cNvPr>
          <p:cNvSpPr>
            <a:spLocks noGrp="1"/>
          </p:cNvSpPr>
          <p:nvPr>
            <p:ph type="body" idx="1"/>
          </p:nvPr>
        </p:nvSpPr>
        <p:spPr>
          <a:xfrm>
            <a:off x="2334322" y="737638"/>
            <a:ext cx="6628444" cy="4240924"/>
          </a:xfrm>
        </p:spPr>
        <p:txBody>
          <a:bodyPr>
            <a:normAutofit fontScale="92500" lnSpcReduction="10000"/>
          </a:bodyPr>
          <a:lstStyle/>
          <a:p>
            <a:r>
              <a:rPr lang="it-IT" dirty="0"/>
              <a:t>Descrizione: Il </a:t>
            </a:r>
            <a:r>
              <a:rPr lang="it-IT" dirty="0" err="1"/>
              <a:t>few</a:t>
            </a:r>
            <a:r>
              <a:rPr lang="it-IT" dirty="0"/>
              <a:t>-shot learning prevede di fornire a GPT-3 alcuni esempi (più di uno ma generalmente pochi) per illustrare il tipo di risposta o il compito richiesto</a:t>
            </a:r>
          </a:p>
          <a:p>
            <a:r>
              <a:rPr lang="it-IT" dirty="0"/>
              <a:t>Si inseriscono nel prompt diverse coppie di domande e risposte, seguite dalla nuova domanda senza risposta. Questo fornisce a GPT-3 un contesto più ampio per comprendere il compito e migliorare la precisione della risposta generata</a:t>
            </a:r>
          </a:p>
          <a:p>
            <a:r>
              <a:rPr lang="it-IT" dirty="0"/>
              <a:t>Oltre a questi approcci, un'ulteriore personalizzazione è possibile attraverso un'attenta formulazione dei prompt, conosciuta come «prompt </a:t>
            </a:r>
            <a:r>
              <a:rPr lang="it-IT" dirty="0" err="1"/>
              <a:t>crafting</a:t>
            </a:r>
            <a:r>
              <a:rPr lang="it-IT" dirty="0"/>
              <a:t>»</a:t>
            </a:r>
          </a:p>
          <a:p>
            <a:r>
              <a:rPr lang="it-IT" dirty="0"/>
              <a:t>Questo include la specificazione dello stile, del tono, del formato desiderato per la risposta, e persino l'imitazione di personalità specifiche o punti di vista. Il successo di questa strategia dipende dalla capacità di creare prompt che guidino efficacemente GPT-3 verso il tipo di output desiderato</a:t>
            </a:r>
          </a:p>
          <a:p>
            <a:endParaRPr lang="it-IT" dirty="0"/>
          </a:p>
        </p:txBody>
      </p:sp>
    </p:spTree>
    <p:extLst>
      <p:ext uri="{BB962C8B-B14F-4D97-AF65-F5344CB8AC3E}">
        <p14:creationId xmlns:p14="http://schemas.microsoft.com/office/powerpoint/2010/main" val="207408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86B6976-5493-2363-0596-58DF8C938D3D}"/>
              </a:ext>
            </a:extLst>
          </p:cNvPr>
          <p:cNvSpPr>
            <a:spLocks noGrp="1"/>
          </p:cNvSpPr>
          <p:nvPr>
            <p:ph type="title"/>
          </p:nvPr>
        </p:nvSpPr>
        <p:spPr/>
        <p:txBody>
          <a:bodyPr/>
          <a:lstStyle/>
          <a:p>
            <a:r>
              <a:rPr lang="it-IT" dirty="0"/>
              <a:t>Antonio Montano</a:t>
            </a:r>
          </a:p>
        </p:txBody>
      </p:sp>
      <p:sp>
        <p:nvSpPr>
          <p:cNvPr id="6" name="Segnaposto testo 5">
            <a:extLst>
              <a:ext uri="{FF2B5EF4-FFF2-40B4-BE49-F238E27FC236}">
                <a16:creationId xmlns:a16="http://schemas.microsoft.com/office/drawing/2014/main" id="{1D6374C2-BABC-7E30-0A94-F7C6E9EB91A5}"/>
              </a:ext>
            </a:extLst>
          </p:cNvPr>
          <p:cNvSpPr>
            <a:spLocks noGrp="1"/>
          </p:cNvSpPr>
          <p:nvPr>
            <p:ph type="body" idx="1"/>
          </p:nvPr>
        </p:nvSpPr>
        <p:spPr>
          <a:xfrm>
            <a:off x="3592362" y="746056"/>
            <a:ext cx="5369174" cy="3867132"/>
          </a:xfrm>
        </p:spPr>
        <p:txBody>
          <a:bodyPr/>
          <a:lstStyle/>
          <a:p>
            <a:r>
              <a:rPr lang="it-IT" sz="1600" dirty="0"/>
              <a:t>Ingegnere elettronico con laurea al Politecnico di Milano</a:t>
            </a:r>
          </a:p>
          <a:p>
            <a:r>
              <a:rPr lang="it-IT" sz="1600" dirty="0"/>
              <a:t>Esperienza presso il laboratorio di analisi numerica MOX del Politecnico di Milano (fluidodinamica e magnetismo) e in una startup di IA nel 2001 (riconoscimento facciale)</a:t>
            </a:r>
          </a:p>
          <a:p>
            <a:r>
              <a:rPr lang="it-IT" sz="1600" dirty="0"/>
              <a:t>Manager di information </a:t>
            </a:r>
            <a:r>
              <a:rPr lang="it-IT" sz="1600" dirty="0" err="1"/>
              <a:t>technology</a:t>
            </a:r>
            <a:r>
              <a:rPr lang="it-IT" sz="1600" dirty="0"/>
              <a:t> in numerose aziende italiane (</a:t>
            </a:r>
            <a:r>
              <a:rPr lang="it-IT" sz="1600" dirty="0" err="1"/>
              <a:t>Altran</a:t>
            </a:r>
            <a:r>
              <a:rPr lang="it-IT" sz="1600" dirty="0"/>
              <a:t>, Edison, IW Bank, </a:t>
            </a:r>
            <a:r>
              <a:rPr lang="it-IT" sz="1600" dirty="0" err="1"/>
              <a:t>Enerventi</a:t>
            </a:r>
            <a:r>
              <a:rPr lang="it-IT" sz="1600" dirty="0"/>
              <a:t>, </a:t>
            </a:r>
            <a:r>
              <a:rPr lang="it-IT" sz="1600" dirty="0" err="1"/>
              <a:t>ObjectWay</a:t>
            </a:r>
            <a:r>
              <a:rPr lang="it-IT" sz="1600" dirty="0"/>
              <a:t>, </a:t>
            </a:r>
            <a:r>
              <a:rPr lang="it-IT" sz="1600" dirty="0" err="1"/>
              <a:t>Unitrading</a:t>
            </a:r>
            <a:r>
              <a:rPr lang="it-IT" sz="1600" dirty="0"/>
              <a:t>, Business School24, </a:t>
            </a:r>
            <a:r>
              <a:rPr lang="it-IT" sz="1600" dirty="0" err="1"/>
              <a:t>Altaformazione</a:t>
            </a:r>
            <a:r>
              <a:rPr lang="it-IT" sz="1600" dirty="0"/>
              <a:t>, Muffin, etc.)</a:t>
            </a:r>
          </a:p>
          <a:p>
            <a:r>
              <a:rPr lang="it-IT" sz="1600" dirty="0"/>
              <a:t>Consulente di trasformazione digitale per aziende, fondi di private equity, associazioni</a:t>
            </a:r>
          </a:p>
          <a:p>
            <a:r>
              <a:rPr lang="it-IT" sz="1600" dirty="0"/>
              <a:t>Docente di ingegneria del software sia per aziende che pro bono</a:t>
            </a:r>
          </a:p>
        </p:txBody>
      </p:sp>
      <p:pic>
        <p:nvPicPr>
          <p:cNvPr id="10" name="Immagine 9" descr="Immagine che contiene Elementi grafici, cerchio, modello, rosso&#10;&#10;Descrizione generata automaticamente">
            <a:extLst>
              <a:ext uri="{FF2B5EF4-FFF2-40B4-BE49-F238E27FC236}">
                <a16:creationId xmlns:a16="http://schemas.microsoft.com/office/drawing/2014/main" id="{673D99A3-A371-78D8-C57B-D0C5C9E1A69C}"/>
              </a:ext>
            </a:extLst>
          </p:cNvPr>
          <p:cNvPicPr>
            <a:picLocks noChangeAspect="1"/>
          </p:cNvPicPr>
          <p:nvPr/>
        </p:nvPicPr>
        <p:blipFill>
          <a:blip r:embed="rId3"/>
          <a:stretch>
            <a:fillRect/>
          </a:stretch>
        </p:blipFill>
        <p:spPr>
          <a:xfrm>
            <a:off x="323850" y="1272540"/>
            <a:ext cx="3131820" cy="3131820"/>
          </a:xfrm>
          <a:prstGeom prst="rect">
            <a:avLst/>
          </a:prstGeom>
        </p:spPr>
      </p:pic>
    </p:spTree>
    <p:extLst>
      <p:ext uri="{BB962C8B-B14F-4D97-AF65-F5344CB8AC3E}">
        <p14:creationId xmlns:p14="http://schemas.microsoft.com/office/powerpoint/2010/main" val="1642830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8AC2D72A-72A8-B884-5B3A-D887B19B0D2F}"/>
              </a:ext>
            </a:extLst>
          </p:cNvPr>
          <p:cNvSpPr txBox="1"/>
          <p:nvPr/>
        </p:nvSpPr>
        <p:spPr>
          <a:xfrm>
            <a:off x="431499" y="3604617"/>
            <a:ext cx="5670142" cy="1538883"/>
          </a:xfrm>
          <a:prstGeom prst="rect">
            <a:avLst/>
          </a:prstGeom>
          <a:noFill/>
        </p:spPr>
        <p:txBody>
          <a:bodyPr wrap="none" rtlCol="0">
            <a:spAutoFit/>
          </a:bodyPr>
          <a:lstStyle/>
          <a:p>
            <a:r>
              <a:rPr lang="it-IT" dirty="0">
                <a:latin typeface="+mj-lt"/>
              </a:rPr>
              <a:t>Prompt:</a:t>
            </a:r>
          </a:p>
          <a:p>
            <a:r>
              <a:rPr lang="it-IT" sz="1000" i="1" dirty="0">
                <a:latin typeface="+mj-lt"/>
              </a:rPr>
              <a:t>Esempio 1: Recensione: "Questo prodotto è stato incredibile e ha cambiato la mia vita!" </a:t>
            </a:r>
          </a:p>
          <a:p>
            <a:r>
              <a:rPr lang="it-IT" sz="1000" i="1" dirty="0">
                <a:latin typeface="+mj-lt"/>
              </a:rPr>
              <a:t>Sentimento: Positivo </a:t>
            </a:r>
          </a:p>
          <a:p>
            <a:r>
              <a:rPr lang="it-IT" sz="1000" i="1" dirty="0">
                <a:latin typeface="+mj-lt"/>
              </a:rPr>
              <a:t>Esempio 2: Recensione: "Non ho notato alcuna differenza dopo averlo usato." </a:t>
            </a:r>
          </a:p>
          <a:p>
            <a:r>
              <a:rPr lang="it-IT" sz="1000" i="1" dirty="0">
                <a:latin typeface="+mj-lt"/>
              </a:rPr>
              <a:t>Sentimento: Neutro </a:t>
            </a:r>
          </a:p>
          <a:p>
            <a:r>
              <a:rPr lang="it-IT" sz="1000" i="1" dirty="0">
                <a:latin typeface="+mj-lt"/>
              </a:rPr>
              <a:t>Esempio 3: Recensione: "Pessima qualità, si è rotto dopo una settimana." </a:t>
            </a:r>
          </a:p>
          <a:p>
            <a:r>
              <a:rPr lang="it-IT" sz="1000" i="1" dirty="0">
                <a:latin typeface="+mj-lt"/>
              </a:rPr>
              <a:t>Sentimento: Negativo </a:t>
            </a:r>
          </a:p>
          <a:p>
            <a:r>
              <a:rPr lang="it-IT" sz="1000" i="1" dirty="0">
                <a:latin typeface="+mj-lt"/>
              </a:rPr>
              <a:t>Recensione: "È stato ok, ma mi aspettavo di più data la descrizione." </a:t>
            </a:r>
          </a:p>
          <a:p>
            <a:r>
              <a:rPr lang="it-IT" sz="1000" i="1" dirty="0">
                <a:latin typeface="+mj-lt"/>
              </a:rPr>
              <a:t>Sentimento: </a:t>
            </a:r>
          </a:p>
        </p:txBody>
      </p:sp>
      <p:sp>
        <p:nvSpPr>
          <p:cNvPr id="10" name="Ovale 9">
            <a:extLst>
              <a:ext uri="{FF2B5EF4-FFF2-40B4-BE49-F238E27FC236}">
                <a16:creationId xmlns:a16="http://schemas.microsoft.com/office/drawing/2014/main" id="{B7345FCB-B91B-60F8-5FB5-7E43F13C0629}"/>
              </a:ext>
            </a:extLst>
          </p:cNvPr>
          <p:cNvSpPr>
            <a:spLocks noChangeAspect="1"/>
          </p:cNvSpPr>
          <p:nvPr/>
        </p:nvSpPr>
        <p:spPr>
          <a:xfrm>
            <a:off x="7086329" y="1949311"/>
            <a:ext cx="1819300" cy="1819300"/>
          </a:xfrm>
          <a:prstGeom prst="ellipse">
            <a:avLst/>
          </a:prstGeom>
          <a:solidFill>
            <a:srgbClr val="FF9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b="1" dirty="0">
                <a:latin typeface="+mj-lt"/>
              </a:rPr>
              <a:t>DaVinci-002</a:t>
            </a:r>
          </a:p>
        </p:txBody>
      </p:sp>
      <p:sp>
        <p:nvSpPr>
          <p:cNvPr id="4" name="Titolo 3">
            <a:extLst>
              <a:ext uri="{FF2B5EF4-FFF2-40B4-BE49-F238E27FC236}">
                <a16:creationId xmlns:a16="http://schemas.microsoft.com/office/drawing/2014/main" id="{D83A8946-4BA8-78FB-A300-B460F5DD5950}"/>
              </a:ext>
            </a:extLst>
          </p:cNvPr>
          <p:cNvSpPr>
            <a:spLocks noGrp="1"/>
          </p:cNvSpPr>
          <p:nvPr>
            <p:ph type="title"/>
          </p:nvPr>
        </p:nvSpPr>
        <p:spPr/>
        <p:txBody>
          <a:bodyPr>
            <a:normAutofit/>
          </a:bodyPr>
          <a:lstStyle/>
          <a:p>
            <a:r>
              <a:rPr lang="it-IT" sz="2400" dirty="0"/>
              <a:t>IA generativa: apprendimento con 0/1/pochi esempi in GPT-3 </a:t>
            </a:r>
          </a:p>
        </p:txBody>
      </p:sp>
      <p:sp>
        <p:nvSpPr>
          <p:cNvPr id="7" name="Rettangolo con angoli arrotondati 6">
            <a:extLst>
              <a:ext uri="{FF2B5EF4-FFF2-40B4-BE49-F238E27FC236}">
                <a16:creationId xmlns:a16="http://schemas.microsoft.com/office/drawing/2014/main" id="{04FC799F-7C04-7CB5-F9A5-072188B47B32}"/>
              </a:ext>
            </a:extLst>
          </p:cNvPr>
          <p:cNvSpPr/>
          <p:nvPr/>
        </p:nvSpPr>
        <p:spPr>
          <a:xfrm>
            <a:off x="7347979" y="2626408"/>
            <a:ext cx="1296000" cy="465105"/>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sp>
        <p:nvSpPr>
          <p:cNvPr id="15" name="Freccia destra con strisce 14">
            <a:extLst>
              <a:ext uri="{FF2B5EF4-FFF2-40B4-BE49-F238E27FC236}">
                <a16:creationId xmlns:a16="http://schemas.microsoft.com/office/drawing/2014/main" id="{DCC2795D-BDF7-4AE9-5FF3-F07CB078C558}"/>
              </a:ext>
            </a:extLst>
          </p:cNvPr>
          <p:cNvSpPr/>
          <p:nvPr/>
        </p:nvSpPr>
        <p:spPr>
          <a:xfrm rot="2706067">
            <a:off x="5944669" y="1442281"/>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44674868-FBED-9BA3-7FD5-148BA65DEC8F}"/>
              </a:ext>
            </a:extLst>
          </p:cNvPr>
          <p:cNvSpPr txBox="1"/>
          <p:nvPr/>
        </p:nvSpPr>
        <p:spPr>
          <a:xfrm>
            <a:off x="2455969" y="1223989"/>
            <a:ext cx="2308645" cy="461665"/>
          </a:xfrm>
          <a:prstGeom prst="rect">
            <a:avLst/>
          </a:prstGeom>
          <a:noFill/>
        </p:spPr>
        <p:txBody>
          <a:bodyPr wrap="none" rtlCol="0">
            <a:spAutoFit/>
          </a:bodyPr>
          <a:lstStyle/>
          <a:p>
            <a:r>
              <a:rPr lang="it-IT" dirty="0">
                <a:latin typeface="+mj-lt"/>
              </a:rPr>
              <a:t>Prompt:</a:t>
            </a:r>
          </a:p>
          <a:p>
            <a:r>
              <a:rPr lang="it-IT" sz="1000" i="1" dirty="0">
                <a:latin typeface="+mj-lt"/>
              </a:rPr>
              <a:t>Descrivere il processo di fotosintesi</a:t>
            </a:r>
          </a:p>
        </p:txBody>
      </p:sp>
      <p:sp>
        <p:nvSpPr>
          <p:cNvPr id="17" name="CasellaDiTesto 16">
            <a:extLst>
              <a:ext uri="{FF2B5EF4-FFF2-40B4-BE49-F238E27FC236}">
                <a16:creationId xmlns:a16="http://schemas.microsoft.com/office/drawing/2014/main" id="{554DECCA-AB5E-6312-E4F9-8C61C89C29DD}"/>
              </a:ext>
            </a:extLst>
          </p:cNvPr>
          <p:cNvSpPr txBox="1"/>
          <p:nvPr/>
        </p:nvSpPr>
        <p:spPr>
          <a:xfrm>
            <a:off x="2455969" y="916212"/>
            <a:ext cx="2824082" cy="307777"/>
          </a:xfrm>
          <a:prstGeom prst="rect">
            <a:avLst/>
          </a:prstGeom>
          <a:noFill/>
        </p:spPr>
        <p:txBody>
          <a:bodyPr wrap="square" rtlCol="0">
            <a:spAutoFit/>
          </a:bodyPr>
          <a:lstStyle/>
          <a:p>
            <a:r>
              <a:rPr lang="it-IT" b="1" dirty="0">
                <a:latin typeface="+mj-lt"/>
              </a:rPr>
              <a:t>Apprendimento con 0 esempi</a:t>
            </a:r>
          </a:p>
        </p:txBody>
      </p:sp>
      <p:sp>
        <p:nvSpPr>
          <p:cNvPr id="18" name="Freccia destra con strisce 17">
            <a:extLst>
              <a:ext uri="{FF2B5EF4-FFF2-40B4-BE49-F238E27FC236}">
                <a16:creationId xmlns:a16="http://schemas.microsoft.com/office/drawing/2014/main" id="{E45D01CE-E195-067A-C391-B2BAF6BA86C7}"/>
              </a:ext>
            </a:extLst>
          </p:cNvPr>
          <p:cNvSpPr/>
          <p:nvPr/>
        </p:nvSpPr>
        <p:spPr>
          <a:xfrm>
            <a:off x="5800378" y="2564854"/>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9A871C5E-1715-0D9A-DBAE-F0A54606923C}"/>
              </a:ext>
            </a:extLst>
          </p:cNvPr>
          <p:cNvSpPr txBox="1"/>
          <p:nvPr/>
        </p:nvSpPr>
        <p:spPr>
          <a:xfrm>
            <a:off x="2455969" y="2522142"/>
            <a:ext cx="2239716" cy="615553"/>
          </a:xfrm>
          <a:prstGeom prst="rect">
            <a:avLst/>
          </a:prstGeom>
          <a:noFill/>
        </p:spPr>
        <p:txBody>
          <a:bodyPr wrap="none" rtlCol="0">
            <a:spAutoFit/>
          </a:bodyPr>
          <a:lstStyle/>
          <a:p>
            <a:r>
              <a:rPr lang="it-IT" dirty="0">
                <a:latin typeface="+mj-lt"/>
              </a:rPr>
              <a:t>Prompt:</a:t>
            </a:r>
          </a:p>
          <a:p>
            <a:r>
              <a:rPr lang="it-IT" sz="1000" i="1" dirty="0">
                <a:latin typeface="+mj-lt"/>
              </a:rPr>
              <a:t>La capitale dell'Italia è Roma. </a:t>
            </a:r>
          </a:p>
          <a:p>
            <a:r>
              <a:rPr lang="it-IT" sz="1000" i="1" dirty="0">
                <a:latin typeface="+mj-lt"/>
              </a:rPr>
              <a:t>Qual è la capitale della Francia?</a:t>
            </a:r>
          </a:p>
        </p:txBody>
      </p:sp>
      <p:sp>
        <p:nvSpPr>
          <p:cNvPr id="20" name="CasellaDiTesto 19">
            <a:extLst>
              <a:ext uri="{FF2B5EF4-FFF2-40B4-BE49-F238E27FC236}">
                <a16:creationId xmlns:a16="http://schemas.microsoft.com/office/drawing/2014/main" id="{1BB2636E-C053-C1E8-C9A4-FADA98C2973A}"/>
              </a:ext>
            </a:extLst>
          </p:cNvPr>
          <p:cNvSpPr txBox="1"/>
          <p:nvPr/>
        </p:nvSpPr>
        <p:spPr>
          <a:xfrm>
            <a:off x="2455969" y="2214365"/>
            <a:ext cx="2923142" cy="307777"/>
          </a:xfrm>
          <a:prstGeom prst="rect">
            <a:avLst/>
          </a:prstGeom>
          <a:noFill/>
        </p:spPr>
        <p:txBody>
          <a:bodyPr wrap="square" rtlCol="0">
            <a:spAutoFit/>
          </a:bodyPr>
          <a:lstStyle/>
          <a:p>
            <a:r>
              <a:rPr lang="it-IT" b="1" dirty="0">
                <a:latin typeface="+mj-lt"/>
              </a:rPr>
              <a:t>Apprendimento con 1 esempio</a:t>
            </a:r>
          </a:p>
        </p:txBody>
      </p:sp>
      <p:sp>
        <p:nvSpPr>
          <p:cNvPr id="21" name="Freccia destra con strisce 20">
            <a:extLst>
              <a:ext uri="{FF2B5EF4-FFF2-40B4-BE49-F238E27FC236}">
                <a16:creationId xmlns:a16="http://schemas.microsoft.com/office/drawing/2014/main" id="{6E01A9A1-AE4A-8B77-BCD7-0CA8466D723A}"/>
              </a:ext>
            </a:extLst>
          </p:cNvPr>
          <p:cNvSpPr/>
          <p:nvPr/>
        </p:nvSpPr>
        <p:spPr>
          <a:xfrm rot="18918167">
            <a:off x="6012419" y="3692197"/>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57926E0-121D-04FF-45BB-60E6BB69DFAA}"/>
              </a:ext>
            </a:extLst>
          </p:cNvPr>
          <p:cNvSpPr txBox="1"/>
          <p:nvPr/>
        </p:nvSpPr>
        <p:spPr>
          <a:xfrm>
            <a:off x="431499" y="3293336"/>
            <a:ext cx="3340196" cy="307777"/>
          </a:xfrm>
          <a:prstGeom prst="rect">
            <a:avLst/>
          </a:prstGeom>
          <a:noFill/>
        </p:spPr>
        <p:txBody>
          <a:bodyPr wrap="square" rtlCol="0">
            <a:spAutoFit/>
          </a:bodyPr>
          <a:lstStyle/>
          <a:p>
            <a:r>
              <a:rPr lang="it-IT" b="1" dirty="0">
                <a:latin typeface="+mj-lt"/>
              </a:rPr>
              <a:t>Apprendimento con pochi esempi</a:t>
            </a:r>
          </a:p>
        </p:txBody>
      </p:sp>
    </p:spTree>
    <p:extLst>
      <p:ext uri="{BB962C8B-B14F-4D97-AF65-F5344CB8AC3E}">
        <p14:creationId xmlns:p14="http://schemas.microsoft.com/office/powerpoint/2010/main" val="40512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p:tgtEl>
                                          <p:spTgt spid="17"/>
                                        </p:tgtEl>
                                        <p:attrNameLst>
                                          <p:attrName>ppt_x</p:attrName>
                                        </p:attrNameLst>
                                      </p:cBhvr>
                                      <p:tavLst>
                                        <p:tav tm="0">
                                          <p:val>
                                            <p:strVal val="#ppt_x-#ppt_w*1.125000"/>
                                          </p:val>
                                        </p:tav>
                                        <p:tav tm="100000">
                                          <p:val>
                                            <p:strVal val="#ppt_x"/>
                                          </p:val>
                                        </p:tav>
                                      </p:tavLst>
                                    </p:anim>
                                    <p:animEffect transition="in" filter="wipe(right)">
                                      <p:cBhvr>
                                        <p:cTn id="18" dur="500"/>
                                        <p:tgtEl>
                                          <p:spTgt spid="17"/>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ppt_x</p:attrName>
                                        </p:attrNameLst>
                                      </p:cBhvr>
                                      <p:tavLst>
                                        <p:tav tm="0">
                                          <p:val>
                                            <p:strVal val="#ppt_x-#ppt_w*1.125000"/>
                                          </p:val>
                                        </p:tav>
                                        <p:tav tm="100000">
                                          <p:val>
                                            <p:strVal val="#ppt_x"/>
                                          </p:val>
                                        </p:tav>
                                      </p:tavLst>
                                    </p:anim>
                                    <p:animEffect transition="in" filter="wipe(right)">
                                      <p:cBhvr>
                                        <p:cTn id="22" dur="500"/>
                                        <p:tgtEl>
                                          <p:spTgt spid="1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ppt_x</p:attrName>
                                        </p:attrNameLst>
                                      </p:cBhvr>
                                      <p:tavLst>
                                        <p:tav tm="0">
                                          <p:val>
                                            <p:strVal val="#ppt_x-#ppt_w*1.125000"/>
                                          </p:val>
                                        </p:tav>
                                        <p:tav tm="100000">
                                          <p:val>
                                            <p:strVal val="#ppt_x"/>
                                          </p:val>
                                        </p:tav>
                                      </p:tavLst>
                                    </p:anim>
                                    <p:animEffect transition="in" filter="wipe(right)">
                                      <p:cBhvr>
                                        <p:cTn id="32" dur="500"/>
                                        <p:tgtEl>
                                          <p:spTgt spid="20"/>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ppt_x</p:attrName>
                                        </p:attrNameLst>
                                      </p:cBhvr>
                                      <p:tavLst>
                                        <p:tav tm="0">
                                          <p:val>
                                            <p:strVal val="#ppt_x-#ppt_w*1.125000"/>
                                          </p:val>
                                        </p:tav>
                                        <p:tav tm="100000">
                                          <p:val>
                                            <p:strVal val="#ppt_x"/>
                                          </p:val>
                                        </p:tav>
                                      </p:tavLst>
                                    </p:anim>
                                    <p:animEffect transition="in" filter="wipe(right)">
                                      <p:cBhvr>
                                        <p:cTn id="36" dur="500"/>
                                        <p:tgtEl>
                                          <p:spTgt spid="19"/>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ppt_x</p:attrName>
                                        </p:attrNameLst>
                                      </p:cBhvr>
                                      <p:tavLst>
                                        <p:tav tm="0">
                                          <p:val>
                                            <p:strVal val="#ppt_x-#ppt_w*1.125000"/>
                                          </p:val>
                                        </p:tav>
                                        <p:tav tm="100000">
                                          <p:val>
                                            <p:strVal val="#ppt_x"/>
                                          </p:val>
                                        </p:tav>
                                      </p:tavLst>
                                    </p:anim>
                                    <p:animEffect transition="in" filter="wipe(righ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p:tgtEl>
                                          <p:spTgt spid="23"/>
                                        </p:tgtEl>
                                        <p:attrNameLst>
                                          <p:attrName>ppt_x</p:attrName>
                                        </p:attrNameLst>
                                      </p:cBhvr>
                                      <p:tavLst>
                                        <p:tav tm="0">
                                          <p:val>
                                            <p:strVal val="#ppt_x-#ppt_w*1.125000"/>
                                          </p:val>
                                        </p:tav>
                                        <p:tav tm="100000">
                                          <p:val>
                                            <p:strVal val="#ppt_x"/>
                                          </p:val>
                                        </p:tav>
                                      </p:tavLst>
                                    </p:anim>
                                    <p:animEffect transition="in" filter="wipe(right)">
                                      <p:cBhvr>
                                        <p:cTn id="46" dur="500"/>
                                        <p:tgtEl>
                                          <p:spTgt spid="23"/>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7" grpId="0" animBg="1"/>
      <p:bldP spid="15" grpId="0" animBg="1"/>
      <p:bldP spid="16" grpId="0"/>
      <p:bldP spid="17" grpId="0"/>
      <p:bldP spid="18" grpId="0" animBg="1"/>
      <p:bldP spid="19" grpId="0"/>
      <p:bldP spid="20" grpId="0"/>
      <p:bldP spid="2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358;p40">
            <a:extLst>
              <a:ext uri="{FF2B5EF4-FFF2-40B4-BE49-F238E27FC236}">
                <a16:creationId xmlns:a16="http://schemas.microsoft.com/office/drawing/2014/main" id="{BFF7F299-47F4-C99E-3ACF-E517CB2DDAD3}"/>
              </a:ext>
            </a:extLst>
          </p:cNvPr>
          <p:cNvSpPr txBox="1"/>
          <p:nvPr/>
        </p:nvSpPr>
        <p:spPr>
          <a:xfrm>
            <a:off x="7281135" y="3558080"/>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06</a:t>
            </a:r>
          </a:p>
          <a:p>
            <a:pPr lvl="0"/>
            <a:r>
              <a:rPr lang="it-IT" dirty="0" err="1">
                <a:latin typeface="+mj-lt"/>
                <a:ea typeface="DM Serif Display"/>
                <a:cs typeface="DM Serif Display"/>
                <a:sym typeface="DM Serif Display"/>
              </a:rPr>
              <a:t>Reducing</a:t>
            </a:r>
            <a:r>
              <a:rPr lang="it-IT" dirty="0">
                <a:latin typeface="+mj-lt"/>
                <a:ea typeface="DM Serif Display"/>
                <a:cs typeface="DM Serif Display"/>
                <a:sym typeface="DM Serif Display"/>
              </a:rPr>
              <a:t> the </a:t>
            </a:r>
            <a:r>
              <a:rPr lang="it-IT" dirty="0" err="1">
                <a:latin typeface="+mj-lt"/>
                <a:ea typeface="DM Serif Display"/>
                <a:cs typeface="DM Serif Display"/>
                <a:sym typeface="DM Serif Display"/>
              </a:rPr>
              <a:t>Dimensionality</a:t>
            </a:r>
            <a:r>
              <a:rPr lang="it-IT" dirty="0">
                <a:latin typeface="+mj-lt"/>
                <a:ea typeface="DM Serif Display"/>
                <a:cs typeface="DM Serif Display"/>
                <a:sym typeface="DM Serif Display"/>
              </a:rPr>
              <a:t> of Data with </a:t>
            </a:r>
            <a:r>
              <a:rPr lang="it-IT" dirty="0" err="1">
                <a:latin typeface="+mj-lt"/>
                <a:ea typeface="DM Serif Display"/>
                <a:cs typeface="DM Serif Display"/>
                <a:sym typeface="DM Serif Display"/>
              </a:rPr>
              <a:t>Neural</a:t>
            </a:r>
            <a:r>
              <a:rPr lang="it-IT" dirty="0">
                <a:latin typeface="+mj-lt"/>
                <a:ea typeface="DM Serif Display"/>
                <a:cs typeface="DM Serif Display"/>
                <a:sym typeface="DM Serif Display"/>
              </a:rPr>
              <a:t> Networks (Hinton, </a:t>
            </a:r>
            <a:r>
              <a:rPr lang="it-IT" dirty="0" err="1">
                <a:latin typeface="+mj-lt"/>
                <a:ea typeface="DM Serif Display"/>
                <a:cs typeface="DM Serif Display"/>
                <a:sym typeface="DM Serif Display"/>
              </a:rPr>
              <a:t>Salakhutdinov</a:t>
            </a:r>
            <a:r>
              <a:rPr lang="it-IT" dirty="0">
                <a:latin typeface="+mj-lt"/>
                <a:ea typeface="DM Serif Display"/>
                <a:cs typeface="DM Serif Display"/>
                <a:sym typeface="DM Serif Display"/>
              </a:rPr>
              <a:t>)</a:t>
            </a:r>
            <a:endParaRPr dirty="0">
              <a:latin typeface="+mj-lt"/>
              <a:ea typeface="DM Serif Display"/>
              <a:cs typeface="DM Serif Display"/>
              <a:sym typeface="DM Serif Display"/>
            </a:endParaRPr>
          </a:p>
        </p:txBody>
      </p:sp>
      <p:sp>
        <p:nvSpPr>
          <p:cNvPr id="9" name="Titolo 8">
            <a:extLst>
              <a:ext uri="{FF2B5EF4-FFF2-40B4-BE49-F238E27FC236}">
                <a16:creationId xmlns:a16="http://schemas.microsoft.com/office/drawing/2014/main" id="{92E4D74B-3D2F-AC55-C6E8-06AA03EB1F0E}"/>
              </a:ext>
            </a:extLst>
          </p:cNvPr>
          <p:cNvSpPr>
            <a:spLocks noGrp="1"/>
          </p:cNvSpPr>
          <p:nvPr>
            <p:ph type="title"/>
          </p:nvPr>
        </p:nvSpPr>
        <p:spPr/>
        <p:txBody>
          <a:bodyPr/>
          <a:lstStyle/>
          <a:p>
            <a:r>
              <a:rPr lang="it-IT" dirty="0"/>
              <a:t>Aspettative sulle montagne russe</a:t>
            </a:r>
          </a:p>
        </p:txBody>
      </p:sp>
      <p:cxnSp>
        <p:nvCxnSpPr>
          <p:cNvPr id="15" name="Connettore 2 14">
            <a:extLst>
              <a:ext uri="{FF2B5EF4-FFF2-40B4-BE49-F238E27FC236}">
                <a16:creationId xmlns:a16="http://schemas.microsoft.com/office/drawing/2014/main" id="{E8D1EB35-D1E1-1523-00BD-55A56072D29E}"/>
              </a:ext>
            </a:extLst>
          </p:cNvPr>
          <p:cNvCxnSpPr>
            <a:cxnSpLocks/>
          </p:cNvCxnSpPr>
          <p:nvPr/>
        </p:nvCxnSpPr>
        <p:spPr>
          <a:xfrm>
            <a:off x="434639" y="4447130"/>
            <a:ext cx="6773257"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1D5DA49-2D22-1115-EB7E-EDA4FF03C554}"/>
              </a:ext>
            </a:extLst>
          </p:cNvPr>
          <p:cNvCxnSpPr/>
          <p:nvPr/>
        </p:nvCxnSpPr>
        <p:spPr>
          <a:xfrm>
            <a:off x="2758740"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E935C5CC-0B9C-A755-C9C0-CC392AF102F6}"/>
              </a:ext>
            </a:extLst>
          </p:cNvPr>
          <p:cNvCxnSpPr/>
          <p:nvPr/>
        </p:nvCxnSpPr>
        <p:spPr>
          <a:xfrm>
            <a:off x="3187867"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BC91E9CC-D3AD-3693-A4B5-4A2E2D932F60}"/>
              </a:ext>
            </a:extLst>
          </p:cNvPr>
          <p:cNvCxnSpPr/>
          <p:nvPr/>
        </p:nvCxnSpPr>
        <p:spPr>
          <a:xfrm>
            <a:off x="3675146"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528B1D68-8814-E405-425C-C5976163ED57}"/>
              </a:ext>
            </a:extLst>
          </p:cNvPr>
          <p:cNvCxnSpPr/>
          <p:nvPr/>
        </p:nvCxnSpPr>
        <p:spPr>
          <a:xfrm>
            <a:off x="4108282"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Figura a mano libera: forma 27">
            <a:extLst>
              <a:ext uri="{FF2B5EF4-FFF2-40B4-BE49-F238E27FC236}">
                <a16:creationId xmlns:a16="http://schemas.microsoft.com/office/drawing/2014/main" id="{E0BC0FDD-7F3E-C1A5-4BFF-B6A0AA7810AE}"/>
              </a:ext>
            </a:extLst>
          </p:cNvPr>
          <p:cNvSpPr/>
          <p:nvPr/>
        </p:nvSpPr>
        <p:spPr>
          <a:xfrm>
            <a:off x="434638" y="951956"/>
            <a:ext cx="6572413" cy="3147807"/>
          </a:xfrm>
          <a:custGeom>
            <a:avLst/>
            <a:gdLst>
              <a:gd name="connsiteX0" fmla="*/ 0 w 6575420"/>
              <a:gd name="connsiteY0" fmla="*/ 3025943 h 3025943"/>
              <a:gd name="connsiteX1" fmla="*/ 800100 w 6575420"/>
              <a:gd name="connsiteY1" fmla="*/ 2671011 h 3025943"/>
              <a:gd name="connsiteX2" fmla="*/ 2328110 w 6575420"/>
              <a:gd name="connsiteY2" fmla="*/ 2430379 h 3025943"/>
              <a:gd name="connsiteX3" fmla="*/ 2761247 w 6575420"/>
              <a:gd name="connsiteY3" fmla="*/ 2995864 h 3025943"/>
              <a:gd name="connsiteX4" fmla="*/ 3260557 w 6575420"/>
              <a:gd name="connsiteY4" fmla="*/ 2123574 h 3025943"/>
              <a:gd name="connsiteX5" fmla="*/ 3675647 w 6575420"/>
              <a:gd name="connsiteY5" fmla="*/ 2701090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701090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606576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606576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90921 h 3090921"/>
              <a:gd name="connsiteX1" fmla="*/ 800100 w 6575420"/>
              <a:gd name="connsiteY1" fmla="*/ 2671011 h 3090921"/>
              <a:gd name="connsiteX2" fmla="*/ 2328110 w 6575420"/>
              <a:gd name="connsiteY2" fmla="*/ 2430379 h 3090921"/>
              <a:gd name="connsiteX3" fmla="*/ 2755228 w 6575420"/>
              <a:gd name="connsiteY3" fmla="*/ 2789118 h 3090921"/>
              <a:gd name="connsiteX4" fmla="*/ 3260557 w 6575420"/>
              <a:gd name="connsiteY4" fmla="*/ 2123574 h 3090921"/>
              <a:gd name="connsiteX5" fmla="*/ 3675647 w 6575420"/>
              <a:gd name="connsiteY5" fmla="*/ 2606576 h 3090921"/>
              <a:gd name="connsiteX6" fmla="*/ 4806615 w 6575420"/>
              <a:gd name="connsiteY6" fmla="*/ 2370221 h 3090921"/>
              <a:gd name="connsiteX7" fmla="*/ 6033836 w 6575420"/>
              <a:gd name="connsiteY7" fmla="*/ 1335506 h 3090921"/>
              <a:gd name="connsiteX8" fmla="*/ 6557210 w 6575420"/>
              <a:gd name="connsiteY8" fmla="*/ 102269 h 3090921"/>
              <a:gd name="connsiteX9" fmla="*/ 6557210 w 6575420"/>
              <a:gd name="connsiteY9" fmla="*/ 102269 h 3090921"/>
              <a:gd name="connsiteX10" fmla="*/ 6575257 w 6575420"/>
              <a:gd name="connsiteY10" fmla="*/ 0 h 309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5420" h="3090921">
                <a:moveTo>
                  <a:pt x="0" y="3090921"/>
                </a:moveTo>
                <a:cubicBezTo>
                  <a:pt x="206041" y="2963085"/>
                  <a:pt x="412082" y="2781101"/>
                  <a:pt x="800100" y="2671011"/>
                </a:cubicBezTo>
                <a:cubicBezTo>
                  <a:pt x="1188118" y="2560921"/>
                  <a:pt x="2002255" y="2410695"/>
                  <a:pt x="2328110" y="2430379"/>
                </a:cubicBezTo>
                <a:cubicBezTo>
                  <a:pt x="2653965" y="2450063"/>
                  <a:pt x="2599820" y="2840252"/>
                  <a:pt x="2755228" y="2789118"/>
                </a:cubicBezTo>
                <a:cubicBezTo>
                  <a:pt x="2910636" y="2737984"/>
                  <a:pt x="3107154" y="2153998"/>
                  <a:pt x="3260557" y="2123574"/>
                </a:cubicBezTo>
                <a:cubicBezTo>
                  <a:pt x="3413960" y="2093150"/>
                  <a:pt x="3411953" y="2630446"/>
                  <a:pt x="3675647" y="2606576"/>
                </a:cubicBezTo>
                <a:cubicBezTo>
                  <a:pt x="3939341" y="2582706"/>
                  <a:pt x="4413584" y="2582066"/>
                  <a:pt x="4806615" y="2370221"/>
                </a:cubicBezTo>
                <a:cubicBezTo>
                  <a:pt x="5199647" y="2158376"/>
                  <a:pt x="5742070" y="1713498"/>
                  <a:pt x="6033836" y="1335506"/>
                </a:cubicBezTo>
                <a:cubicBezTo>
                  <a:pt x="6325602" y="957514"/>
                  <a:pt x="6557210" y="102269"/>
                  <a:pt x="6557210" y="102269"/>
                </a:cubicBezTo>
                <a:lnTo>
                  <a:pt x="6557210" y="102269"/>
                </a:lnTo>
                <a:cubicBezTo>
                  <a:pt x="6560218" y="85224"/>
                  <a:pt x="6577262" y="14037"/>
                  <a:pt x="6575257" y="0"/>
                </a:cubicBezTo>
              </a:path>
            </a:pathLst>
          </a:cu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0000"/>
              </a:solidFill>
            </a:endParaRPr>
          </a:p>
        </p:txBody>
      </p:sp>
      <p:sp>
        <p:nvSpPr>
          <p:cNvPr id="31" name="Google Shape;358;p40">
            <a:extLst>
              <a:ext uri="{FF2B5EF4-FFF2-40B4-BE49-F238E27FC236}">
                <a16:creationId xmlns:a16="http://schemas.microsoft.com/office/drawing/2014/main" id="{AED17915-B2C3-1FAE-E00C-A5D35462A0D3}"/>
              </a:ext>
            </a:extLst>
          </p:cNvPr>
          <p:cNvSpPr txBox="1"/>
          <p:nvPr/>
        </p:nvSpPr>
        <p:spPr>
          <a:xfrm>
            <a:off x="307318"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50</a:t>
            </a:r>
            <a:endParaRPr sz="1800" b="1" dirty="0">
              <a:latin typeface="+mj-lt"/>
              <a:ea typeface="DM Serif Display"/>
              <a:cs typeface="DM Serif Display"/>
              <a:sym typeface="DM Serif Display"/>
            </a:endParaRPr>
          </a:p>
        </p:txBody>
      </p:sp>
      <p:sp>
        <p:nvSpPr>
          <p:cNvPr id="32" name="Google Shape;358;p40">
            <a:extLst>
              <a:ext uri="{FF2B5EF4-FFF2-40B4-BE49-F238E27FC236}">
                <a16:creationId xmlns:a16="http://schemas.microsoft.com/office/drawing/2014/main" id="{52A2E899-ADE8-5FB2-D114-1B02916E0055}"/>
              </a:ext>
            </a:extLst>
          </p:cNvPr>
          <p:cNvSpPr txBox="1"/>
          <p:nvPr/>
        </p:nvSpPr>
        <p:spPr>
          <a:xfrm>
            <a:off x="2627075"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74</a:t>
            </a:r>
            <a:endParaRPr sz="1800" b="1" dirty="0">
              <a:latin typeface="+mj-lt"/>
              <a:ea typeface="DM Serif Display"/>
              <a:cs typeface="DM Serif Display"/>
              <a:sym typeface="DM Serif Display"/>
            </a:endParaRPr>
          </a:p>
        </p:txBody>
      </p:sp>
      <p:sp>
        <p:nvSpPr>
          <p:cNvPr id="33" name="Google Shape;358;p40">
            <a:extLst>
              <a:ext uri="{FF2B5EF4-FFF2-40B4-BE49-F238E27FC236}">
                <a16:creationId xmlns:a16="http://schemas.microsoft.com/office/drawing/2014/main" id="{928737E2-84EE-D0FB-8C9B-E30FB64DE7EC}"/>
              </a:ext>
            </a:extLst>
          </p:cNvPr>
          <p:cNvSpPr txBox="1"/>
          <p:nvPr/>
        </p:nvSpPr>
        <p:spPr>
          <a:xfrm>
            <a:off x="3051846" y="4692504"/>
            <a:ext cx="3159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80</a:t>
            </a:r>
            <a:endParaRPr sz="1800" b="1" dirty="0">
              <a:latin typeface="+mj-lt"/>
              <a:ea typeface="DM Serif Display"/>
              <a:cs typeface="DM Serif Display"/>
              <a:sym typeface="DM Serif Display"/>
            </a:endParaRPr>
          </a:p>
        </p:txBody>
      </p:sp>
      <p:sp>
        <p:nvSpPr>
          <p:cNvPr id="34" name="Google Shape;358;p40">
            <a:extLst>
              <a:ext uri="{FF2B5EF4-FFF2-40B4-BE49-F238E27FC236}">
                <a16:creationId xmlns:a16="http://schemas.microsoft.com/office/drawing/2014/main" id="{103417BE-D9DA-FF17-4C91-528EAA066DFD}"/>
              </a:ext>
            </a:extLst>
          </p:cNvPr>
          <p:cNvSpPr txBox="1"/>
          <p:nvPr/>
        </p:nvSpPr>
        <p:spPr>
          <a:xfrm>
            <a:off x="3539145" y="4698620"/>
            <a:ext cx="3159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87</a:t>
            </a:r>
            <a:endParaRPr sz="1800" b="1" dirty="0">
              <a:latin typeface="+mj-lt"/>
              <a:ea typeface="DM Serif Display"/>
              <a:cs typeface="DM Serif Display"/>
              <a:sym typeface="DM Serif Display"/>
            </a:endParaRPr>
          </a:p>
        </p:txBody>
      </p:sp>
      <p:sp>
        <p:nvSpPr>
          <p:cNvPr id="35" name="Google Shape;358;p40">
            <a:extLst>
              <a:ext uri="{FF2B5EF4-FFF2-40B4-BE49-F238E27FC236}">
                <a16:creationId xmlns:a16="http://schemas.microsoft.com/office/drawing/2014/main" id="{E8A01E13-A1BE-F757-A079-8108D4C6951A}"/>
              </a:ext>
            </a:extLst>
          </p:cNvPr>
          <p:cNvSpPr txBox="1"/>
          <p:nvPr/>
        </p:nvSpPr>
        <p:spPr>
          <a:xfrm>
            <a:off x="3980598"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93</a:t>
            </a:r>
            <a:endParaRPr sz="1800" b="1" dirty="0">
              <a:latin typeface="+mj-lt"/>
              <a:ea typeface="DM Serif Display"/>
              <a:cs typeface="DM Serif Display"/>
              <a:sym typeface="DM Serif Display"/>
            </a:endParaRPr>
          </a:p>
        </p:txBody>
      </p:sp>
      <p:sp>
        <p:nvSpPr>
          <p:cNvPr id="36" name="Rettangolo 35">
            <a:extLst>
              <a:ext uri="{FF2B5EF4-FFF2-40B4-BE49-F238E27FC236}">
                <a16:creationId xmlns:a16="http://schemas.microsoft.com/office/drawing/2014/main" id="{1866F9E3-E4C0-EA31-0423-EEC4364B462A}"/>
              </a:ext>
            </a:extLst>
          </p:cNvPr>
          <p:cNvSpPr/>
          <p:nvPr/>
        </p:nvSpPr>
        <p:spPr>
          <a:xfrm>
            <a:off x="2741697" y="1457285"/>
            <a:ext cx="468000" cy="2678480"/>
          </a:xfrm>
          <a:prstGeom prst="rect">
            <a:avLst/>
          </a:prstGeom>
          <a:solidFill>
            <a:srgbClr val="0432FF">
              <a:alpha val="428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0000"/>
              </a:solidFill>
            </a:endParaRPr>
          </a:p>
        </p:txBody>
      </p:sp>
      <p:sp>
        <p:nvSpPr>
          <p:cNvPr id="38" name="Rettangolo 37">
            <a:extLst>
              <a:ext uri="{FF2B5EF4-FFF2-40B4-BE49-F238E27FC236}">
                <a16:creationId xmlns:a16="http://schemas.microsoft.com/office/drawing/2014/main" id="{578B4850-401E-BA21-41F3-CB00FBA88EBA}"/>
              </a:ext>
            </a:extLst>
          </p:cNvPr>
          <p:cNvSpPr/>
          <p:nvPr/>
        </p:nvSpPr>
        <p:spPr>
          <a:xfrm>
            <a:off x="3659333" y="1464149"/>
            <a:ext cx="468000" cy="2678480"/>
          </a:xfrm>
          <a:prstGeom prst="rect">
            <a:avLst/>
          </a:prstGeom>
          <a:solidFill>
            <a:srgbClr val="0432FF">
              <a:alpha val="428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0000"/>
              </a:solidFill>
            </a:endParaRPr>
          </a:p>
        </p:txBody>
      </p:sp>
      <p:cxnSp>
        <p:nvCxnSpPr>
          <p:cNvPr id="39" name="Connettore 2 38">
            <a:extLst>
              <a:ext uri="{FF2B5EF4-FFF2-40B4-BE49-F238E27FC236}">
                <a16:creationId xmlns:a16="http://schemas.microsoft.com/office/drawing/2014/main" id="{B00E1E04-7A48-339B-349B-4B9153A1BB6B}"/>
              </a:ext>
            </a:extLst>
          </p:cNvPr>
          <p:cNvCxnSpPr>
            <a:cxnSpLocks/>
          </p:cNvCxnSpPr>
          <p:nvPr/>
        </p:nvCxnSpPr>
        <p:spPr>
          <a:xfrm flipV="1">
            <a:off x="446230" y="875980"/>
            <a:ext cx="0" cy="3595214"/>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Google Shape;358;p40">
            <a:extLst>
              <a:ext uri="{FF2B5EF4-FFF2-40B4-BE49-F238E27FC236}">
                <a16:creationId xmlns:a16="http://schemas.microsoft.com/office/drawing/2014/main" id="{89471BF8-FB7F-A8A5-9FA8-5B3C7BB771A4}"/>
              </a:ext>
            </a:extLst>
          </p:cNvPr>
          <p:cNvSpPr txBox="1"/>
          <p:nvPr/>
        </p:nvSpPr>
        <p:spPr>
          <a:xfrm rot="16200000">
            <a:off x="-199884" y="1089894"/>
            <a:ext cx="921637"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baseline="30000" dirty="0">
                <a:latin typeface="+mj-lt"/>
                <a:ea typeface="DM Serif Display"/>
                <a:cs typeface="DM Serif Display"/>
                <a:sym typeface="DM Serif Display"/>
              </a:rPr>
              <a:t>Aspettative</a:t>
            </a:r>
            <a:endParaRPr sz="1800" b="1" dirty="0">
              <a:latin typeface="+mj-lt"/>
              <a:ea typeface="DM Serif Display"/>
              <a:cs typeface="DM Serif Display"/>
              <a:sym typeface="DM Serif Display"/>
            </a:endParaRPr>
          </a:p>
        </p:txBody>
      </p:sp>
      <p:cxnSp>
        <p:nvCxnSpPr>
          <p:cNvPr id="3" name="Connettore diritto 2">
            <a:extLst>
              <a:ext uri="{FF2B5EF4-FFF2-40B4-BE49-F238E27FC236}">
                <a16:creationId xmlns:a16="http://schemas.microsoft.com/office/drawing/2014/main" id="{D16F5F27-35D0-0F00-49CE-FAB0AD50EF42}"/>
              </a:ext>
            </a:extLst>
          </p:cNvPr>
          <p:cNvCxnSpPr/>
          <p:nvPr/>
        </p:nvCxnSpPr>
        <p:spPr>
          <a:xfrm>
            <a:off x="6400599" y="4175163"/>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Google Shape;358;p40">
            <a:extLst>
              <a:ext uri="{FF2B5EF4-FFF2-40B4-BE49-F238E27FC236}">
                <a16:creationId xmlns:a16="http://schemas.microsoft.com/office/drawing/2014/main" id="{B5AFE6B0-3E40-060A-ADC2-9B7B1C36AAEC}"/>
              </a:ext>
            </a:extLst>
          </p:cNvPr>
          <p:cNvSpPr txBox="1"/>
          <p:nvPr/>
        </p:nvSpPr>
        <p:spPr>
          <a:xfrm>
            <a:off x="6262566" y="4698959"/>
            <a:ext cx="280489"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20</a:t>
            </a:r>
            <a:endParaRPr sz="1800" b="1" dirty="0">
              <a:latin typeface="+mj-lt"/>
              <a:ea typeface="DM Serif Display"/>
              <a:cs typeface="DM Serif Display"/>
              <a:sym typeface="DM Serif Display"/>
            </a:endParaRPr>
          </a:p>
        </p:txBody>
      </p:sp>
      <p:cxnSp>
        <p:nvCxnSpPr>
          <p:cNvPr id="4" name="Connettore diritto 2">
            <a:extLst>
              <a:ext uri="{FF2B5EF4-FFF2-40B4-BE49-F238E27FC236}">
                <a16:creationId xmlns:a16="http://schemas.microsoft.com/office/drawing/2014/main" id="{E32038C9-0E5E-B328-807A-1465BD5E4271}"/>
              </a:ext>
            </a:extLst>
          </p:cNvPr>
          <p:cNvCxnSpPr/>
          <p:nvPr/>
        </p:nvCxnSpPr>
        <p:spPr>
          <a:xfrm>
            <a:off x="5121283" y="4175163"/>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Google Shape;358;p40">
            <a:extLst>
              <a:ext uri="{FF2B5EF4-FFF2-40B4-BE49-F238E27FC236}">
                <a16:creationId xmlns:a16="http://schemas.microsoft.com/office/drawing/2014/main" id="{828E486D-659B-CB3F-83F1-D7D8D16EEE7A}"/>
              </a:ext>
            </a:extLst>
          </p:cNvPr>
          <p:cNvSpPr txBox="1"/>
          <p:nvPr/>
        </p:nvSpPr>
        <p:spPr>
          <a:xfrm>
            <a:off x="4996346" y="4698620"/>
            <a:ext cx="295131"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06</a:t>
            </a:r>
            <a:endParaRPr sz="1800" b="1" dirty="0">
              <a:latin typeface="+mj-lt"/>
              <a:ea typeface="DM Serif Display"/>
              <a:cs typeface="DM Serif Display"/>
              <a:sym typeface="DM Serif Display"/>
            </a:endParaRPr>
          </a:p>
        </p:txBody>
      </p:sp>
      <p:sp>
        <p:nvSpPr>
          <p:cNvPr id="6" name="Google Shape;358;p40">
            <a:extLst>
              <a:ext uri="{FF2B5EF4-FFF2-40B4-BE49-F238E27FC236}">
                <a16:creationId xmlns:a16="http://schemas.microsoft.com/office/drawing/2014/main" id="{2EA73658-AFFE-3940-4034-75F28655E66F}"/>
              </a:ext>
            </a:extLst>
          </p:cNvPr>
          <p:cNvSpPr txBox="1"/>
          <p:nvPr/>
        </p:nvSpPr>
        <p:spPr>
          <a:xfrm rot="16200000">
            <a:off x="2356321" y="1667166"/>
            <a:ext cx="1281446"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aseline="30000" dirty="0">
                <a:solidFill>
                  <a:schemeClr val="accent5">
                    <a:lumMod val="75000"/>
                  </a:schemeClr>
                </a:solidFill>
                <a:latin typeface="+mj-lt"/>
                <a:ea typeface="DM Serif Display"/>
                <a:cs typeface="DM Serif Display"/>
                <a:sym typeface="DM Serif Display"/>
              </a:rPr>
              <a:t>I </a:t>
            </a:r>
            <a:r>
              <a:rPr lang="en" sz="1800" baseline="30000" dirty="0" err="1">
                <a:solidFill>
                  <a:schemeClr val="accent5">
                    <a:lumMod val="75000"/>
                  </a:schemeClr>
                </a:solidFill>
                <a:latin typeface="+mj-lt"/>
                <a:ea typeface="DM Serif Display"/>
                <a:cs typeface="DM Serif Display"/>
                <a:sym typeface="DM Serif Display"/>
              </a:rPr>
              <a:t>Inverno</a:t>
            </a:r>
            <a:endParaRPr sz="1800" dirty="0">
              <a:solidFill>
                <a:schemeClr val="accent5">
                  <a:lumMod val="75000"/>
                </a:schemeClr>
              </a:solidFill>
              <a:latin typeface="+mj-lt"/>
              <a:ea typeface="DM Serif Display"/>
              <a:cs typeface="DM Serif Display"/>
              <a:sym typeface="DM Serif Display"/>
            </a:endParaRPr>
          </a:p>
        </p:txBody>
      </p:sp>
      <p:sp>
        <p:nvSpPr>
          <p:cNvPr id="8" name="Google Shape;358;p40">
            <a:extLst>
              <a:ext uri="{FF2B5EF4-FFF2-40B4-BE49-F238E27FC236}">
                <a16:creationId xmlns:a16="http://schemas.microsoft.com/office/drawing/2014/main" id="{D2420254-326E-010F-B0CB-CF25FF8C3E4C}"/>
              </a:ext>
            </a:extLst>
          </p:cNvPr>
          <p:cNvSpPr txBox="1"/>
          <p:nvPr/>
        </p:nvSpPr>
        <p:spPr>
          <a:xfrm rot="16200000">
            <a:off x="3285946" y="1667166"/>
            <a:ext cx="1281446"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aseline="30000" dirty="0">
                <a:solidFill>
                  <a:schemeClr val="accent5">
                    <a:lumMod val="75000"/>
                  </a:schemeClr>
                </a:solidFill>
                <a:latin typeface="+mj-lt"/>
                <a:ea typeface="DM Serif Display"/>
                <a:cs typeface="DM Serif Display"/>
                <a:sym typeface="DM Serif Display"/>
              </a:rPr>
              <a:t>II </a:t>
            </a:r>
            <a:r>
              <a:rPr lang="en" sz="1800" baseline="30000" dirty="0" err="1">
                <a:solidFill>
                  <a:schemeClr val="accent5">
                    <a:lumMod val="75000"/>
                  </a:schemeClr>
                </a:solidFill>
                <a:latin typeface="+mj-lt"/>
                <a:ea typeface="DM Serif Display"/>
                <a:cs typeface="DM Serif Display"/>
                <a:sym typeface="DM Serif Display"/>
              </a:rPr>
              <a:t>Inverno</a:t>
            </a:r>
            <a:endParaRPr sz="1800" dirty="0">
              <a:solidFill>
                <a:schemeClr val="accent5">
                  <a:lumMod val="75000"/>
                </a:schemeClr>
              </a:solidFill>
              <a:latin typeface="+mj-lt"/>
              <a:ea typeface="DM Serif Display"/>
              <a:cs typeface="DM Serif Display"/>
              <a:sym typeface="DM Serif Display"/>
            </a:endParaRPr>
          </a:p>
        </p:txBody>
      </p:sp>
      <p:sp>
        <p:nvSpPr>
          <p:cNvPr id="11" name="Google Shape;358;p40">
            <a:extLst>
              <a:ext uri="{FF2B5EF4-FFF2-40B4-BE49-F238E27FC236}">
                <a16:creationId xmlns:a16="http://schemas.microsoft.com/office/drawing/2014/main" id="{2C016865-12EB-D338-26A5-299FAFB66512}"/>
              </a:ext>
            </a:extLst>
          </p:cNvPr>
          <p:cNvSpPr txBox="1"/>
          <p:nvPr/>
        </p:nvSpPr>
        <p:spPr>
          <a:xfrm>
            <a:off x="6795715" y="4538603"/>
            <a:ext cx="472928"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baseline="30000" dirty="0">
                <a:latin typeface="+mj-lt"/>
                <a:ea typeface="DM Serif Display"/>
                <a:cs typeface="DM Serif Display"/>
                <a:sym typeface="DM Serif Display"/>
              </a:rPr>
              <a:t>Anno</a:t>
            </a:r>
            <a:endParaRPr sz="1800" b="1" dirty="0">
              <a:latin typeface="+mj-lt"/>
              <a:ea typeface="DM Serif Display"/>
              <a:cs typeface="DM Serif Display"/>
              <a:sym typeface="DM Serif Display"/>
            </a:endParaRPr>
          </a:p>
        </p:txBody>
      </p:sp>
      <p:cxnSp>
        <p:nvCxnSpPr>
          <p:cNvPr id="13" name="Connettore diritto 22">
            <a:extLst>
              <a:ext uri="{FF2B5EF4-FFF2-40B4-BE49-F238E27FC236}">
                <a16:creationId xmlns:a16="http://schemas.microsoft.com/office/drawing/2014/main" id="{21732455-5670-0EDA-01BA-61E62CF5E73C}"/>
              </a:ext>
            </a:extLst>
          </p:cNvPr>
          <p:cNvCxnSpPr/>
          <p:nvPr/>
        </p:nvCxnSpPr>
        <p:spPr>
          <a:xfrm>
            <a:off x="446230" y="4177431"/>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pic>
        <p:nvPicPr>
          <p:cNvPr id="16" name="Immagine 15" descr="Immagine che contiene Rettangolo, bianco e nero, monocromatico&#10;&#10;Descrizione generata automaticamente">
            <a:extLst>
              <a:ext uri="{FF2B5EF4-FFF2-40B4-BE49-F238E27FC236}">
                <a16:creationId xmlns:a16="http://schemas.microsoft.com/office/drawing/2014/main" id="{A9180D6A-FAA8-89C2-F4B2-7E1A14FDC8A7}"/>
              </a:ext>
            </a:extLst>
          </p:cNvPr>
          <p:cNvPicPr>
            <a:picLocks noChangeAspect="1"/>
          </p:cNvPicPr>
          <p:nvPr/>
        </p:nvPicPr>
        <p:blipFill>
          <a:blip r:embed="rId3"/>
          <a:stretch>
            <a:fillRect/>
          </a:stretch>
        </p:blipFill>
        <p:spPr>
          <a:xfrm>
            <a:off x="7207896" y="1393711"/>
            <a:ext cx="1746508" cy="2144834"/>
          </a:xfrm>
          <a:prstGeom prst="rect">
            <a:avLst/>
          </a:prstGeom>
        </p:spPr>
      </p:pic>
      <p:sp>
        <p:nvSpPr>
          <p:cNvPr id="17" name="Google Shape;358;p40">
            <a:extLst>
              <a:ext uri="{FF2B5EF4-FFF2-40B4-BE49-F238E27FC236}">
                <a16:creationId xmlns:a16="http://schemas.microsoft.com/office/drawing/2014/main" id="{86D12806-DCC5-71E3-7E0E-F0C0B4E3D467}"/>
              </a:ext>
            </a:extLst>
          </p:cNvPr>
          <p:cNvSpPr txBox="1"/>
          <p:nvPr/>
        </p:nvSpPr>
        <p:spPr>
          <a:xfrm>
            <a:off x="7281137" y="3558081"/>
            <a:ext cx="1600025"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19</a:t>
            </a:r>
            <a:r>
              <a:rPr lang="en" sz="1800" dirty="0">
                <a:latin typeface="+mj-lt"/>
                <a:ea typeface="DM Serif Display"/>
                <a:cs typeface="DM Serif Display"/>
                <a:sym typeface="DM Serif Display"/>
              </a:rPr>
              <a:t>50</a:t>
            </a:r>
          </a:p>
          <a:p>
            <a:pPr marL="0" lvl="0" indent="0" algn="l" rtl="0">
              <a:spcBef>
                <a:spcPts val="0"/>
              </a:spcBef>
              <a:spcAft>
                <a:spcPts val="0"/>
              </a:spcAft>
              <a:buNone/>
            </a:pPr>
            <a:r>
              <a:rPr lang="en" dirty="0">
                <a:latin typeface="+mj-lt"/>
                <a:ea typeface="DM Serif Display"/>
                <a:cs typeface="DM Serif Display"/>
                <a:sym typeface="DM Serif Display"/>
              </a:rPr>
              <a:t>Mark I Perceptron</a:t>
            </a:r>
            <a:endParaRPr dirty="0">
              <a:latin typeface="+mj-lt"/>
              <a:ea typeface="DM Serif Display"/>
              <a:cs typeface="DM Serif Display"/>
              <a:sym typeface="DM Serif Display"/>
            </a:endParaRPr>
          </a:p>
        </p:txBody>
      </p:sp>
      <p:pic>
        <p:nvPicPr>
          <p:cNvPr id="19" name="Immagine 18" descr="Immagine che contiene diagramma, schizzo, disegno, origami&#10;&#10;Descrizione generata automaticamente">
            <a:extLst>
              <a:ext uri="{FF2B5EF4-FFF2-40B4-BE49-F238E27FC236}">
                <a16:creationId xmlns:a16="http://schemas.microsoft.com/office/drawing/2014/main" id="{6796C221-C8F4-057E-68F6-91DCBAB947D5}"/>
              </a:ext>
            </a:extLst>
          </p:cNvPr>
          <p:cNvPicPr>
            <a:picLocks noChangeAspect="1"/>
          </p:cNvPicPr>
          <p:nvPr/>
        </p:nvPicPr>
        <p:blipFill>
          <a:blip r:embed="rId4"/>
          <a:stretch>
            <a:fillRect/>
          </a:stretch>
        </p:blipFill>
        <p:spPr>
          <a:xfrm>
            <a:off x="7116148" y="2125326"/>
            <a:ext cx="1952654" cy="1422987"/>
          </a:xfrm>
          <a:prstGeom prst="rect">
            <a:avLst/>
          </a:prstGeom>
        </p:spPr>
      </p:pic>
      <p:sp>
        <p:nvSpPr>
          <p:cNvPr id="20" name="Google Shape;358;p40">
            <a:extLst>
              <a:ext uri="{FF2B5EF4-FFF2-40B4-BE49-F238E27FC236}">
                <a16:creationId xmlns:a16="http://schemas.microsoft.com/office/drawing/2014/main" id="{EEB75E66-DA62-F7BD-2AF4-A4A91B2DC066}"/>
              </a:ext>
            </a:extLst>
          </p:cNvPr>
          <p:cNvSpPr txBox="1"/>
          <p:nvPr/>
        </p:nvSpPr>
        <p:spPr>
          <a:xfrm>
            <a:off x="7281136" y="3558081"/>
            <a:ext cx="1600025"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19</a:t>
            </a:r>
            <a:r>
              <a:rPr lang="en" sz="1800" dirty="0">
                <a:latin typeface="+mj-lt"/>
                <a:ea typeface="DM Serif Display"/>
                <a:cs typeface="DM Serif Display"/>
                <a:sym typeface="DM Serif Display"/>
              </a:rPr>
              <a:t>65</a:t>
            </a:r>
          </a:p>
          <a:p>
            <a:pPr marL="0" lvl="0" indent="0" algn="l" rtl="0">
              <a:spcBef>
                <a:spcPts val="0"/>
              </a:spcBef>
              <a:spcAft>
                <a:spcPts val="0"/>
              </a:spcAft>
              <a:buNone/>
            </a:pPr>
            <a:r>
              <a:rPr lang="en" dirty="0">
                <a:latin typeface="+mj-lt"/>
                <a:ea typeface="DM Serif Display"/>
                <a:cs typeface="DM Serif Display"/>
                <a:sym typeface="DM Serif Display"/>
              </a:rPr>
              <a:t>DENDRAL</a:t>
            </a:r>
            <a:endParaRPr dirty="0">
              <a:latin typeface="+mj-lt"/>
              <a:ea typeface="DM Serif Display"/>
              <a:cs typeface="DM Serif Display"/>
              <a:sym typeface="DM Serif Display"/>
            </a:endParaRPr>
          </a:p>
        </p:txBody>
      </p:sp>
      <p:pic>
        <p:nvPicPr>
          <p:cNvPr id="22" name="Immagine 21" descr="Immagine che contiene testo, diagramma, bianco e nero, schermata&#10;&#10;Descrizione generata automaticamente">
            <a:extLst>
              <a:ext uri="{FF2B5EF4-FFF2-40B4-BE49-F238E27FC236}">
                <a16:creationId xmlns:a16="http://schemas.microsoft.com/office/drawing/2014/main" id="{978E3C10-0CA0-A923-43EE-4F3ED9D468F6}"/>
              </a:ext>
            </a:extLst>
          </p:cNvPr>
          <p:cNvPicPr>
            <a:picLocks noChangeAspect="1"/>
          </p:cNvPicPr>
          <p:nvPr/>
        </p:nvPicPr>
        <p:blipFill>
          <a:blip r:embed="rId5"/>
          <a:stretch>
            <a:fillRect/>
          </a:stretch>
        </p:blipFill>
        <p:spPr>
          <a:xfrm>
            <a:off x="6827879" y="1739427"/>
            <a:ext cx="2240923" cy="1780666"/>
          </a:xfrm>
          <a:prstGeom prst="rect">
            <a:avLst/>
          </a:prstGeom>
        </p:spPr>
      </p:pic>
      <p:cxnSp>
        <p:nvCxnSpPr>
          <p:cNvPr id="29" name="Connettore diritto 2">
            <a:extLst>
              <a:ext uri="{FF2B5EF4-FFF2-40B4-BE49-F238E27FC236}">
                <a16:creationId xmlns:a16="http://schemas.microsoft.com/office/drawing/2014/main" id="{AEA35732-9A83-110E-0127-38DB50B6499A}"/>
              </a:ext>
            </a:extLst>
          </p:cNvPr>
          <p:cNvCxnSpPr>
            <a:cxnSpLocks/>
          </p:cNvCxnSpPr>
          <p:nvPr/>
        </p:nvCxnSpPr>
        <p:spPr>
          <a:xfrm>
            <a:off x="6208593" y="4176419"/>
            <a:ext cx="0" cy="362184"/>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Google Shape;358;p40">
            <a:extLst>
              <a:ext uri="{FF2B5EF4-FFF2-40B4-BE49-F238E27FC236}">
                <a16:creationId xmlns:a16="http://schemas.microsoft.com/office/drawing/2014/main" id="{B03B3D67-69BD-EDA2-0DF4-6008FF0B7474}"/>
              </a:ext>
            </a:extLst>
          </p:cNvPr>
          <p:cNvSpPr txBox="1"/>
          <p:nvPr/>
        </p:nvSpPr>
        <p:spPr>
          <a:xfrm>
            <a:off x="5889468" y="4707719"/>
            <a:ext cx="280493"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17</a:t>
            </a:r>
            <a:endParaRPr sz="1800" b="1" dirty="0">
              <a:latin typeface="+mj-lt"/>
              <a:ea typeface="DM Serif Display"/>
              <a:cs typeface="DM Serif Display"/>
              <a:sym typeface="DM Serif Display"/>
            </a:endParaRPr>
          </a:p>
        </p:txBody>
      </p:sp>
      <p:pic>
        <p:nvPicPr>
          <p:cNvPr id="40" name="Immagine 39" descr="Immagine che contiene testo, diagramma, schermata, Piano&#10;&#10;Descrizione generata automaticamente">
            <a:extLst>
              <a:ext uri="{FF2B5EF4-FFF2-40B4-BE49-F238E27FC236}">
                <a16:creationId xmlns:a16="http://schemas.microsoft.com/office/drawing/2014/main" id="{AF98C3D4-516C-9E1F-4886-318159FFB203}"/>
              </a:ext>
            </a:extLst>
          </p:cNvPr>
          <p:cNvPicPr>
            <a:picLocks noChangeAspect="1"/>
          </p:cNvPicPr>
          <p:nvPr/>
        </p:nvPicPr>
        <p:blipFill>
          <a:blip r:embed="rId6"/>
          <a:stretch>
            <a:fillRect/>
          </a:stretch>
        </p:blipFill>
        <p:spPr>
          <a:xfrm>
            <a:off x="7063539" y="869428"/>
            <a:ext cx="1973131" cy="2678480"/>
          </a:xfrm>
          <a:prstGeom prst="rect">
            <a:avLst/>
          </a:prstGeom>
        </p:spPr>
      </p:pic>
      <p:sp>
        <p:nvSpPr>
          <p:cNvPr id="41" name="Google Shape;358;p40">
            <a:extLst>
              <a:ext uri="{FF2B5EF4-FFF2-40B4-BE49-F238E27FC236}">
                <a16:creationId xmlns:a16="http://schemas.microsoft.com/office/drawing/2014/main" id="{CF62DC76-8F6B-6C31-DE2F-66C9DA72488B}"/>
              </a:ext>
            </a:extLst>
          </p:cNvPr>
          <p:cNvSpPr txBox="1"/>
          <p:nvPr/>
        </p:nvSpPr>
        <p:spPr>
          <a:xfrm>
            <a:off x="7281135" y="3350338"/>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17</a:t>
            </a:r>
          </a:p>
          <a:p>
            <a:pPr lvl="0"/>
            <a:r>
              <a:rPr lang="it-IT" dirty="0" err="1">
                <a:latin typeface="+mj-lt"/>
                <a:ea typeface="DM Serif Display"/>
                <a:cs typeface="DM Serif Display"/>
                <a:sym typeface="DM Serif Display"/>
              </a:rPr>
              <a:t>Attention</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Is</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All</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You</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Need</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Vaswani</a:t>
            </a:r>
            <a:r>
              <a:rPr lang="it-IT" dirty="0">
                <a:latin typeface="+mj-lt"/>
                <a:ea typeface="DM Serif Display"/>
                <a:cs typeface="DM Serif Display"/>
                <a:sym typeface="DM Serif Display"/>
              </a:rPr>
              <a:t> et al.)</a:t>
            </a:r>
            <a:endParaRPr dirty="0">
              <a:latin typeface="+mj-lt"/>
              <a:ea typeface="DM Serif Display"/>
              <a:cs typeface="DM Serif Display"/>
              <a:sym typeface="DM Serif Display"/>
            </a:endParaRPr>
          </a:p>
        </p:txBody>
      </p:sp>
      <p:pic>
        <p:nvPicPr>
          <p:cNvPr id="1026" name="Picture 2" descr="Google">
            <a:extLst>
              <a:ext uri="{FF2B5EF4-FFF2-40B4-BE49-F238E27FC236}">
                <a16:creationId xmlns:a16="http://schemas.microsoft.com/office/drawing/2014/main" id="{1AD7E6EB-AAB6-A1AF-AF30-79DE22903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8515" y="1122717"/>
            <a:ext cx="619206" cy="362816"/>
          </a:xfrm>
          <a:prstGeom prst="rect">
            <a:avLst/>
          </a:prstGeom>
          <a:noFill/>
          <a:extLst>
            <a:ext uri="{909E8E84-426E-40DD-AFC4-6F175D3DCCD1}">
              <a14:hiddenFill xmlns:a14="http://schemas.microsoft.com/office/drawing/2010/main">
                <a:solidFill>
                  <a:srgbClr val="FFFFFF"/>
                </a:solidFill>
              </a14:hiddenFill>
            </a:ext>
          </a:extLst>
        </p:spPr>
      </p:pic>
      <p:pic>
        <p:nvPicPr>
          <p:cNvPr id="48" name="Immagine 47" descr="Immagine che contiene nero, oscurità&#10;&#10;Descrizione generata automaticamente">
            <a:extLst>
              <a:ext uri="{FF2B5EF4-FFF2-40B4-BE49-F238E27FC236}">
                <a16:creationId xmlns:a16="http://schemas.microsoft.com/office/drawing/2014/main" id="{F04D43DB-DF11-80A8-F470-00F3A8F911CC}"/>
              </a:ext>
            </a:extLst>
          </p:cNvPr>
          <p:cNvPicPr>
            <a:picLocks noChangeAspect="1"/>
          </p:cNvPicPr>
          <p:nvPr/>
        </p:nvPicPr>
        <p:blipFill>
          <a:blip r:embed="rId8"/>
          <a:stretch>
            <a:fillRect/>
          </a:stretch>
        </p:blipFill>
        <p:spPr>
          <a:xfrm>
            <a:off x="7313901" y="2404458"/>
            <a:ext cx="1467640" cy="398931"/>
          </a:xfrm>
          <a:prstGeom prst="rect">
            <a:avLst/>
          </a:prstGeom>
        </p:spPr>
      </p:pic>
      <p:sp>
        <p:nvSpPr>
          <p:cNvPr id="49" name="Google Shape;358;p40">
            <a:extLst>
              <a:ext uri="{FF2B5EF4-FFF2-40B4-BE49-F238E27FC236}">
                <a16:creationId xmlns:a16="http://schemas.microsoft.com/office/drawing/2014/main" id="{9581BB3C-CC7C-FD99-C9DD-EC35AB567864}"/>
              </a:ext>
            </a:extLst>
          </p:cNvPr>
          <p:cNvSpPr txBox="1"/>
          <p:nvPr/>
        </p:nvSpPr>
        <p:spPr>
          <a:xfrm>
            <a:off x="7281135" y="3558080"/>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20</a:t>
            </a:r>
          </a:p>
          <a:p>
            <a:r>
              <a:rPr lang="it-IT" dirty="0">
                <a:latin typeface="+mj-lt"/>
                <a:ea typeface="DM Serif Display"/>
                <a:cs typeface="DM Serif Display"/>
                <a:sym typeface="DM Serif Display"/>
              </a:rPr>
              <a:t>Language Models are </a:t>
            </a:r>
            <a:r>
              <a:rPr lang="it-IT" dirty="0" err="1">
                <a:latin typeface="+mj-lt"/>
                <a:ea typeface="DM Serif Display"/>
                <a:cs typeface="DM Serif Display"/>
                <a:sym typeface="DM Serif Display"/>
              </a:rPr>
              <a:t>Few</a:t>
            </a:r>
            <a:r>
              <a:rPr lang="it-IT" dirty="0">
                <a:latin typeface="+mj-lt"/>
                <a:ea typeface="DM Serif Display"/>
                <a:cs typeface="DM Serif Display"/>
                <a:sym typeface="DM Serif Display"/>
              </a:rPr>
              <a:t>-Shot </a:t>
            </a:r>
            <a:r>
              <a:rPr lang="it-IT" dirty="0" err="1">
                <a:latin typeface="+mj-lt"/>
                <a:ea typeface="DM Serif Display"/>
                <a:cs typeface="DM Serif Display"/>
                <a:sym typeface="DM Serif Display"/>
              </a:rPr>
              <a:t>Learners</a:t>
            </a:r>
            <a:endParaRPr lang="it-IT" dirty="0">
              <a:latin typeface="+mj-lt"/>
              <a:ea typeface="DM Serif Display"/>
              <a:cs typeface="DM Serif Display"/>
              <a:sym typeface="DM Serif Display"/>
            </a:endParaRPr>
          </a:p>
          <a:p>
            <a:r>
              <a:rPr lang="it-IT" dirty="0">
                <a:latin typeface="+mj-lt"/>
                <a:ea typeface="DM Serif Display"/>
                <a:cs typeface="DM Serif Display"/>
                <a:sym typeface="DM Serif Display"/>
              </a:rPr>
              <a:t>(Brown et al.)</a:t>
            </a:r>
          </a:p>
          <a:p>
            <a:r>
              <a:rPr lang="it-IT" dirty="0">
                <a:latin typeface="+mj-lt"/>
                <a:ea typeface="DM Serif Display"/>
                <a:cs typeface="DM Serif Display"/>
                <a:sym typeface="DM Serif Display"/>
              </a:rPr>
              <a:t>[GPT-3]</a:t>
            </a:r>
            <a:endParaRPr dirty="0">
              <a:latin typeface="+mj-lt"/>
              <a:ea typeface="DM Serif Display"/>
              <a:cs typeface="DM Serif Display"/>
              <a:sym typeface="DM Serif Display"/>
            </a:endParaRPr>
          </a:p>
        </p:txBody>
      </p:sp>
      <p:cxnSp>
        <p:nvCxnSpPr>
          <p:cNvPr id="2" name="Connettore diritto 2">
            <a:extLst>
              <a:ext uri="{FF2B5EF4-FFF2-40B4-BE49-F238E27FC236}">
                <a16:creationId xmlns:a16="http://schemas.microsoft.com/office/drawing/2014/main" id="{7C9ABEAB-B272-7E9F-F00E-84CFA70616BF}"/>
              </a:ext>
            </a:extLst>
          </p:cNvPr>
          <p:cNvCxnSpPr>
            <a:cxnSpLocks/>
          </p:cNvCxnSpPr>
          <p:nvPr/>
        </p:nvCxnSpPr>
        <p:spPr>
          <a:xfrm>
            <a:off x="6542321" y="4175163"/>
            <a:ext cx="0" cy="36344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Google Shape;358;p40">
            <a:extLst>
              <a:ext uri="{FF2B5EF4-FFF2-40B4-BE49-F238E27FC236}">
                <a16:creationId xmlns:a16="http://schemas.microsoft.com/office/drawing/2014/main" id="{106723D5-715D-7B13-951D-90EB0E720352}"/>
              </a:ext>
            </a:extLst>
          </p:cNvPr>
          <p:cNvSpPr txBox="1"/>
          <p:nvPr/>
        </p:nvSpPr>
        <p:spPr>
          <a:xfrm>
            <a:off x="6652622" y="4698959"/>
            <a:ext cx="280489"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22</a:t>
            </a:r>
            <a:endParaRPr sz="1800" b="1" dirty="0">
              <a:latin typeface="+mj-lt"/>
              <a:ea typeface="DM Serif Display"/>
              <a:cs typeface="DM Serif Display"/>
              <a:sym typeface="DM Serif Display"/>
            </a:endParaRPr>
          </a:p>
        </p:txBody>
      </p:sp>
      <p:cxnSp>
        <p:nvCxnSpPr>
          <p:cNvPr id="12" name="Connettore diritto 2">
            <a:extLst>
              <a:ext uri="{FF2B5EF4-FFF2-40B4-BE49-F238E27FC236}">
                <a16:creationId xmlns:a16="http://schemas.microsoft.com/office/drawing/2014/main" id="{ACDF11C7-6B3D-927D-EF57-BEA5D93D4FAD}"/>
              </a:ext>
            </a:extLst>
          </p:cNvPr>
          <p:cNvCxnSpPr>
            <a:cxnSpLocks/>
          </p:cNvCxnSpPr>
          <p:nvPr/>
        </p:nvCxnSpPr>
        <p:spPr>
          <a:xfrm rot="2700000">
            <a:off x="6145478" y="4492269"/>
            <a:ext cx="0" cy="20693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Connettore diritto 2">
            <a:extLst>
              <a:ext uri="{FF2B5EF4-FFF2-40B4-BE49-F238E27FC236}">
                <a16:creationId xmlns:a16="http://schemas.microsoft.com/office/drawing/2014/main" id="{16CF998A-6183-9D37-BE41-A0FA95423126}"/>
              </a:ext>
            </a:extLst>
          </p:cNvPr>
          <p:cNvCxnSpPr>
            <a:cxnSpLocks/>
          </p:cNvCxnSpPr>
          <p:nvPr/>
        </p:nvCxnSpPr>
        <p:spPr>
          <a:xfrm rot="-2700000">
            <a:off x="6610881" y="4492268"/>
            <a:ext cx="0" cy="20693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pic>
        <p:nvPicPr>
          <p:cNvPr id="47" name="Immagine 46" descr="Immagine che contiene Elementi grafici, logo, Carattere, schermata&#10;&#10;Descrizione generata automaticamente">
            <a:extLst>
              <a:ext uri="{FF2B5EF4-FFF2-40B4-BE49-F238E27FC236}">
                <a16:creationId xmlns:a16="http://schemas.microsoft.com/office/drawing/2014/main" id="{44DB47B4-5323-04D2-E7FE-CDDDD70B621D}"/>
              </a:ext>
            </a:extLst>
          </p:cNvPr>
          <p:cNvPicPr>
            <a:picLocks noChangeAspect="1"/>
          </p:cNvPicPr>
          <p:nvPr/>
        </p:nvPicPr>
        <p:blipFill>
          <a:blip r:embed="rId9"/>
          <a:stretch>
            <a:fillRect/>
          </a:stretch>
        </p:blipFill>
        <p:spPr>
          <a:xfrm>
            <a:off x="7177446" y="2129021"/>
            <a:ext cx="1830057" cy="1085333"/>
          </a:xfrm>
          <a:prstGeom prst="rect">
            <a:avLst/>
          </a:prstGeom>
        </p:spPr>
      </p:pic>
      <p:sp>
        <p:nvSpPr>
          <p:cNvPr id="50" name="Google Shape;358;p40">
            <a:extLst>
              <a:ext uri="{FF2B5EF4-FFF2-40B4-BE49-F238E27FC236}">
                <a16:creationId xmlns:a16="http://schemas.microsoft.com/office/drawing/2014/main" id="{5C1A4C35-0909-2513-36F0-8D6621313C7A}"/>
              </a:ext>
            </a:extLst>
          </p:cNvPr>
          <p:cNvSpPr txBox="1"/>
          <p:nvPr/>
        </p:nvSpPr>
        <p:spPr>
          <a:xfrm>
            <a:off x="7281135" y="3566735"/>
            <a:ext cx="1600025" cy="56203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22</a:t>
            </a:r>
          </a:p>
          <a:p>
            <a:r>
              <a:rPr lang="it-IT" dirty="0" err="1">
                <a:latin typeface="+mj-lt"/>
                <a:ea typeface="DM Serif Display"/>
                <a:cs typeface="DM Serif Display"/>
                <a:sym typeface="DM Serif Display"/>
              </a:rPr>
              <a:t>ChatGPT</a:t>
            </a:r>
            <a:endParaRPr lang="it-IT" dirty="0">
              <a:latin typeface="+mj-lt"/>
              <a:ea typeface="DM Serif Display"/>
              <a:cs typeface="DM Serif Display"/>
              <a:sym typeface="DM Serif Display"/>
            </a:endParaRPr>
          </a:p>
        </p:txBody>
      </p:sp>
      <p:cxnSp>
        <p:nvCxnSpPr>
          <p:cNvPr id="14" name="Connettore diritto 2">
            <a:extLst>
              <a:ext uri="{FF2B5EF4-FFF2-40B4-BE49-F238E27FC236}">
                <a16:creationId xmlns:a16="http://schemas.microsoft.com/office/drawing/2014/main" id="{3E0F4B86-4D3F-9FA8-15BD-6AD79EAF854A}"/>
              </a:ext>
            </a:extLst>
          </p:cNvPr>
          <p:cNvCxnSpPr>
            <a:cxnSpLocks/>
          </p:cNvCxnSpPr>
          <p:nvPr/>
        </p:nvCxnSpPr>
        <p:spPr>
          <a:xfrm>
            <a:off x="5121283" y="1393711"/>
            <a:ext cx="0" cy="27814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49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ppt_y</p:attrName>
                                        </p:attrNameLst>
                                      </p:cBhvr>
                                      <p:tavLst>
                                        <p:tav tm="0">
                                          <p:val>
                                            <p:strVal val="#ppt_y+#ppt_h*1.125000"/>
                                          </p:val>
                                        </p:tav>
                                        <p:tav tm="100000">
                                          <p:val>
                                            <p:strVal val="#ppt_y"/>
                                          </p:val>
                                        </p:tav>
                                      </p:tavLst>
                                    </p:anim>
                                    <p:animEffect transition="in" filter="wipe(up)">
                                      <p:cBhvr>
                                        <p:cTn id="8" dur="500"/>
                                        <p:tgtEl>
                                          <p:spTgt spid="3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p:tgtEl>
                                          <p:spTgt spid="42"/>
                                        </p:tgtEl>
                                        <p:attrNameLst>
                                          <p:attrName>ppt_y</p:attrName>
                                        </p:attrNameLst>
                                      </p:cBhvr>
                                      <p:tavLst>
                                        <p:tav tm="0">
                                          <p:val>
                                            <p:strVal val="#ppt_y+#ppt_h*1.125000"/>
                                          </p:val>
                                        </p:tav>
                                        <p:tav tm="100000">
                                          <p:val>
                                            <p:strVal val="#ppt_y"/>
                                          </p:val>
                                        </p:tav>
                                      </p:tavLst>
                                    </p:anim>
                                    <p:animEffect transition="in" filter="wipe(up)">
                                      <p:cBhvr>
                                        <p:cTn id="12" dur="500"/>
                                        <p:tgtEl>
                                          <p:spTgt spid="4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par>
                                <p:cTn id="21" presetID="1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ppt_y</p:attrName>
                                        </p:attrNameLst>
                                      </p:cBhvr>
                                      <p:tavLst>
                                        <p:tav tm="0">
                                          <p:val>
                                            <p:strVal val="#ppt_y+#ppt_h*1.125000"/>
                                          </p:val>
                                        </p:tav>
                                        <p:tav tm="100000">
                                          <p:val>
                                            <p:strVal val="#ppt_y"/>
                                          </p:val>
                                        </p:tav>
                                      </p:tavLst>
                                    </p:anim>
                                    <p:animEffect transition="in" filter="wipe(up)">
                                      <p:cBhvr>
                                        <p:cTn id="28" dur="500"/>
                                        <p:tgtEl>
                                          <p:spTgt spid="31"/>
                                        </p:tgtEl>
                                      </p:cBhvr>
                                    </p:animEffect>
                                  </p:childTnLst>
                                </p:cTn>
                              </p:par>
                              <p:par>
                                <p:cTn id="29" presetID="1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left)">
                                      <p:cBhvr>
                                        <p:cTn id="3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3" presetID="12" presetClass="entr" presetSubtype="2"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ppt_x</p:attrName>
                                        </p:attrNameLst>
                                      </p:cBhvr>
                                      <p:tavLst>
                                        <p:tav tm="0">
                                          <p:val>
                                            <p:strVal val="#ppt_x+#ppt_w*1.125000"/>
                                          </p:val>
                                        </p:tav>
                                        <p:tav tm="100000">
                                          <p:val>
                                            <p:strVal val="#ppt_x"/>
                                          </p:val>
                                        </p:tav>
                                      </p:tavLst>
                                    </p:anim>
                                    <p:animEffect transition="in" filter="wipe(left)">
                                      <p:cBhvr>
                                        <p:cTn id="3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ppt_y</p:attrName>
                                        </p:attrNameLst>
                                      </p:cBhvr>
                                      <p:tavLst>
                                        <p:tav tm="0">
                                          <p:val>
                                            <p:strVal val="#ppt_y+#ppt_h*1.125000"/>
                                          </p:val>
                                        </p:tav>
                                        <p:tav tm="100000">
                                          <p:val>
                                            <p:strVal val="#ppt_y"/>
                                          </p:val>
                                        </p:tav>
                                      </p:tavLst>
                                    </p:anim>
                                    <p:animEffect transition="in" filter="wipe(up)">
                                      <p:cBhvr>
                                        <p:cTn id="47" dur="500"/>
                                        <p:tgtEl>
                                          <p:spTgt spid="6"/>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p:tgtEl>
                                          <p:spTgt spid="36"/>
                                        </p:tgtEl>
                                        <p:attrNameLst>
                                          <p:attrName>ppt_y</p:attrName>
                                        </p:attrNameLst>
                                      </p:cBhvr>
                                      <p:tavLst>
                                        <p:tav tm="0">
                                          <p:val>
                                            <p:strVal val="#ppt_y+#ppt_h*1.125000"/>
                                          </p:val>
                                        </p:tav>
                                        <p:tav tm="100000">
                                          <p:val>
                                            <p:strVal val="#ppt_y"/>
                                          </p:val>
                                        </p:tav>
                                      </p:tavLst>
                                    </p:anim>
                                    <p:animEffect transition="in" filter="wipe(up)">
                                      <p:cBhvr>
                                        <p:cTn id="51" dur="500"/>
                                        <p:tgtEl>
                                          <p:spTgt spid="36"/>
                                        </p:tgtEl>
                                      </p:cBhvr>
                                    </p:animEffect>
                                  </p:childTnLst>
                                </p:cTn>
                              </p:par>
                              <p:par>
                                <p:cTn id="52" presetID="1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p:tgtEl>
                                          <p:spTgt spid="23"/>
                                        </p:tgtEl>
                                        <p:attrNameLst>
                                          <p:attrName>ppt_y</p:attrName>
                                        </p:attrNameLst>
                                      </p:cBhvr>
                                      <p:tavLst>
                                        <p:tav tm="0">
                                          <p:val>
                                            <p:strVal val="#ppt_y+#ppt_h*1.125000"/>
                                          </p:val>
                                        </p:tav>
                                        <p:tav tm="100000">
                                          <p:val>
                                            <p:strVal val="#ppt_y"/>
                                          </p:val>
                                        </p:tav>
                                      </p:tavLst>
                                    </p:anim>
                                    <p:animEffect transition="in" filter="wipe(up)">
                                      <p:cBhvr>
                                        <p:cTn id="55" dur="500"/>
                                        <p:tgtEl>
                                          <p:spTgt spid="23"/>
                                        </p:tgtEl>
                                      </p:cBhvr>
                                    </p:animEffect>
                                  </p:childTnLst>
                                </p:cTn>
                              </p:par>
                              <p:par>
                                <p:cTn id="56" presetID="1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p:tgtEl>
                                          <p:spTgt spid="25"/>
                                        </p:tgtEl>
                                        <p:attrNameLst>
                                          <p:attrName>ppt_y</p:attrName>
                                        </p:attrNameLst>
                                      </p:cBhvr>
                                      <p:tavLst>
                                        <p:tav tm="0">
                                          <p:val>
                                            <p:strVal val="#ppt_y+#ppt_h*1.125000"/>
                                          </p:val>
                                        </p:tav>
                                        <p:tav tm="100000">
                                          <p:val>
                                            <p:strVal val="#ppt_y"/>
                                          </p:val>
                                        </p:tav>
                                      </p:tavLst>
                                    </p:anim>
                                    <p:animEffect transition="in" filter="wipe(up)">
                                      <p:cBhvr>
                                        <p:cTn id="59" dur="500"/>
                                        <p:tgtEl>
                                          <p:spTgt spid="25"/>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p:tgtEl>
                                          <p:spTgt spid="32"/>
                                        </p:tgtEl>
                                        <p:attrNameLst>
                                          <p:attrName>ppt_y</p:attrName>
                                        </p:attrNameLst>
                                      </p:cBhvr>
                                      <p:tavLst>
                                        <p:tav tm="0">
                                          <p:val>
                                            <p:strVal val="#ppt_y+#ppt_h*1.125000"/>
                                          </p:val>
                                        </p:tav>
                                        <p:tav tm="100000">
                                          <p:val>
                                            <p:strVal val="#ppt_y"/>
                                          </p:val>
                                        </p:tav>
                                      </p:tavLst>
                                    </p:anim>
                                    <p:animEffect transition="in" filter="wipe(up)">
                                      <p:cBhvr>
                                        <p:cTn id="63" dur="500"/>
                                        <p:tgtEl>
                                          <p:spTgt spid="32"/>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ppt_y</p:attrName>
                                        </p:attrNameLst>
                                      </p:cBhvr>
                                      <p:tavLst>
                                        <p:tav tm="0">
                                          <p:val>
                                            <p:strVal val="#ppt_y+#ppt_h*1.125000"/>
                                          </p:val>
                                        </p:tav>
                                        <p:tav tm="100000">
                                          <p:val>
                                            <p:strVal val="#ppt_y"/>
                                          </p:val>
                                        </p:tav>
                                      </p:tavLst>
                                    </p:anim>
                                    <p:animEffect transition="in" filter="wipe(up)">
                                      <p:cBhvr>
                                        <p:cTn id="67" dur="500"/>
                                        <p:tgtEl>
                                          <p:spTgt spid="33"/>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additive="base">
                                        <p:cTn id="70" dur="500"/>
                                        <p:tgtEl>
                                          <p:spTgt spid="8"/>
                                        </p:tgtEl>
                                        <p:attrNameLst>
                                          <p:attrName>ppt_y</p:attrName>
                                        </p:attrNameLst>
                                      </p:cBhvr>
                                      <p:tavLst>
                                        <p:tav tm="0">
                                          <p:val>
                                            <p:strVal val="#ppt_y+#ppt_h*1.125000"/>
                                          </p:val>
                                        </p:tav>
                                        <p:tav tm="100000">
                                          <p:val>
                                            <p:strVal val="#ppt_y"/>
                                          </p:val>
                                        </p:tav>
                                      </p:tavLst>
                                    </p:anim>
                                    <p:animEffect transition="in" filter="wipe(up)">
                                      <p:cBhvr>
                                        <p:cTn id="71" dur="500"/>
                                        <p:tgtEl>
                                          <p:spTgt spid="8"/>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p:tgtEl>
                                          <p:spTgt spid="38"/>
                                        </p:tgtEl>
                                        <p:attrNameLst>
                                          <p:attrName>ppt_y</p:attrName>
                                        </p:attrNameLst>
                                      </p:cBhvr>
                                      <p:tavLst>
                                        <p:tav tm="0">
                                          <p:val>
                                            <p:strVal val="#ppt_y+#ppt_h*1.125000"/>
                                          </p:val>
                                        </p:tav>
                                        <p:tav tm="100000">
                                          <p:val>
                                            <p:strVal val="#ppt_y"/>
                                          </p:val>
                                        </p:tav>
                                      </p:tavLst>
                                    </p:anim>
                                    <p:animEffect transition="in" filter="wipe(up)">
                                      <p:cBhvr>
                                        <p:cTn id="75" dur="500"/>
                                        <p:tgtEl>
                                          <p:spTgt spid="38"/>
                                        </p:tgtEl>
                                      </p:cBhvr>
                                    </p:animEffect>
                                  </p:childTnLst>
                                </p:cTn>
                              </p:par>
                              <p:par>
                                <p:cTn id="76" presetID="12" presetClass="entr" presetSubtype="4"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p:tgtEl>
                                          <p:spTgt spid="26"/>
                                        </p:tgtEl>
                                        <p:attrNameLst>
                                          <p:attrName>ppt_y</p:attrName>
                                        </p:attrNameLst>
                                      </p:cBhvr>
                                      <p:tavLst>
                                        <p:tav tm="0">
                                          <p:val>
                                            <p:strVal val="#ppt_y+#ppt_h*1.125000"/>
                                          </p:val>
                                        </p:tav>
                                        <p:tav tm="100000">
                                          <p:val>
                                            <p:strVal val="#ppt_y"/>
                                          </p:val>
                                        </p:tav>
                                      </p:tavLst>
                                    </p:anim>
                                    <p:animEffect transition="in" filter="wipe(up)">
                                      <p:cBhvr>
                                        <p:cTn id="79" dur="500"/>
                                        <p:tgtEl>
                                          <p:spTgt spid="26"/>
                                        </p:tgtEl>
                                      </p:cBhvr>
                                    </p:animEffect>
                                  </p:childTnLst>
                                </p:cTn>
                              </p:par>
                              <p:par>
                                <p:cTn id="80" presetID="12" presetClass="entr" presetSubtype="4"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p:tgtEl>
                                          <p:spTgt spid="27"/>
                                        </p:tgtEl>
                                        <p:attrNameLst>
                                          <p:attrName>ppt_y</p:attrName>
                                        </p:attrNameLst>
                                      </p:cBhvr>
                                      <p:tavLst>
                                        <p:tav tm="0">
                                          <p:val>
                                            <p:strVal val="#ppt_y+#ppt_h*1.125000"/>
                                          </p:val>
                                        </p:tav>
                                        <p:tav tm="100000">
                                          <p:val>
                                            <p:strVal val="#ppt_y"/>
                                          </p:val>
                                        </p:tav>
                                      </p:tavLst>
                                    </p:anim>
                                    <p:animEffect transition="in" filter="wipe(up)">
                                      <p:cBhvr>
                                        <p:cTn id="83" dur="500"/>
                                        <p:tgtEl>
                                          <p:spTgt spid="27"/>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p:tgtEl>
                                          <p:spTgt spid="34"/>
                                        </p:tgtEl>
                                        <p:attrNameLst>
                                          <p:attrName>ppt_y</p:attrName>
                                        </p:attrNameLst>
                                      </p:cBhvr>
                                      <p:tavLst>
                                        <p:tav tm="0">
                                          <p:val>
                                            <p:strVal val="#ppt_y+#ppt_h*1.125000"/>
                                          </p:val>
                                        </p:tav>
                                        <p:tav tm="100000">
                                          <p:val>
                                            <p:strVal val="#ppt_y"/>
                                          </p:val>
                                        </p:tav>
                                      </p:tavLst>
                                    </p:anim>
                                    <p:animEffect transition="in" filter="wipe(up)">
                                      <p:cBhvr>
                                        <p:cTn id="87" dur="500"/>
                                        <p:tgtEl>
                                          <p:spTgt spid="34"/>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p:tgtEl>
                                          <p:spTgt spid="35"/>
                                        </p:tgtEl>
                                        <p:attrNameLst>
                                          <p:attrName>ppt_y</p:attrName>
                                        </p:attrNameLst>
                                      </p:cBhvr>
                                      <p:tavLst>
                                        <p:tav tm="0">
                                          <p:val>
                                            <p:strVal val="#ppt_y+#ppt_h*1.125000"/>
                                          </p:val>
                                        </p:tav>
                                        <p:tav tm="100000">
                                          <p:val>
                                            <p:strVal val="#ppt_y"/>
                                          </p:val>
                                        </p:tav>
                                      </p:tavLst>
                                    </p:anim>
                                    <p:animEffect transition="in" filter="wipe(up)">
                                      <p:cBhvr>
                                        <p:cTn id="91" dur="500"/>
                                        <p:tgtEl>
                                          <p:spTgt spid="35"/>
                                        </p:tgtEl>
                                      </p:cBhvr>
                                    </p:animEffect>
                                  </p:childTnLst>
                                </p:cTn>
                              </p:par>
                              <p:par>
                                <p:cTn id="92" presetID="12" presetClass="entr" presetSubtype="2"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additive="base">
                                        <p:cTn id="94" dur="500"/>
                                        <p:tgtEl>
                                          <p:spTgt spid="19"/>
                                        </p:tgtEl>
                                        <p:attrNameLst>
                                          <p:attrName>ppt_x</p:attrName>
                                        </p:attrNameLst>
                                      </p:cBhvr>
                                      <p:tavLst>
                                        <p:tav tm="0">
                                          <p:val>
                                            <p:strVal val="#ppt_x+#ppt_w*1.125000"/>
                                          </p:val>
                                        </p:tav>
                                        <p:tav tm="100000">
                                          <p:val>
                                            <p:strVal val="#ppt_x"/>
                                          </p:val>
                                        </p:tav>
                                      </p:tavLst>
                                    </p:anim>
                                    <p:animEffect transition="in" filter="wipe(left)">
                                      <p:cBhvr>
                                        <p:cTn id="9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96" presetID="12" presetClass="entr" presetSubtype="2"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additive="base">
                                        <p:cTn id="98" dur="500"/>
                                        <p:tgtEl>
                                          <p:spTgt spid="20"/>
                                        </p:tgtEl>
                                        <p:attrNameLst>
                                          <p:attrName>ppt_x</p:attrName>
                                        </p:attrNameLst>
                                      </p:cBhvr>
                                      <p:tavLst>
                                        <p:tav tm="0">
                                          <p:val>
                                            <p:strVal val="#ppt_x+#ppt_w*1.125000"/>
                                          </p:val>
                                        </p:tav>
                                        <p:tav tm="100000">
                                          <p:val>
                                            <p:strVal val="#ppt_x"/>
                                          </p:val>
                                        </p:tav>
                                      </p:tavLst>
                                    </p:anim>
                                    <p:animEffect transition="in" filter="wipe(left)">
                                      <p:cBhvr>
                                        <p:cTn id="9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nodeType="clickEffect">
                                  <p:stCondLst>
                                    <p:cond delay="0"/>
                                  </p:stCondLst>
                                  <p:childTnLst>
                                    <p:set>
                                      <p:cBhvr>
                                        <p:cTn id="103" dur="1" fill="hold">
                                          <p:stCondLst>
                                            <p:cond delay="0"/>
                                          </p:stCondLst>
                                        </p:cTn>
                                        <p:tgtEl>
                                          <p:spTgt spid="4"/>
                                        </p:tgtEl>
                                        <p:attrNameLst>
                                          <p:attrName>style.visibility</p:attrName>
                                        </p:attrNameLst>
                                      </p:cBhvr>
                                      <p:to>
                                        <p:strVal val="visible"/>
                                      </p:to>
                                    </p:set>
                                    <p:anim calcmode="lin" valueType="num">
                                      <p:cBhvr additive="base">
                                        <p:cTn id="104" dur="500"/>
                                        <p:tgtEl>
                                          <p:spTgt spid="4"/>
                                        </p:tgtEl>
                                        <p:attrNameLst>
                                          <p:attrName>ppt_y</p:attrName>
                                        </p:attrNameLst>
                                      </p:cBhvr>
                                      <p:tavLst>
                                        <p:tav tm="0">
                                          <p:val>
                                            <p:strVal val="#ppt_y+#ppt_h*1.125000"/>
                                          </p:val>
                                        </p:tav>
                                        <p:tav tm="100000">
                                          <p:val>
                                            <p:strVal val="#ppt_y"/>
                                          </p:val>
                                        </p:tav>
                                      </p:tavLst>
                                    </p:anim>
                                    <p:animEffect transition="in" filter="wipe(up)">
                                      <p:cBhvr>
                                        <p:cTn id="105" dur="500"/>
                                        <p:tgtEl>
                                          <p:spTgt spid="4"/>
                                        </p:tgtEl>
                                      </p:cBhvr>
                                    </p:animEffect>
                                  </p:childTnLst>
                                </p:cTn>
                              </p:par>
                              <p:par>
                                <p:cTn id="106" presetID="12" presetClass="entr" presetSubtype="2" fill="hold" grpId="0" nodeType="withEffect">
                                  <p:stCondLst>
                                    <p:cond delay="0"/>
                                  </p:stCondLst>
                                  <p:childTnLst>
                                    <p:set>
                                      <p:cBhvr>
                                        <p:cTn id="107" dur="1" fill="hold">
                                          <p:stCondLst>
                                            <p:cond delay="0"/>
                                          </p:stCondLst>
                                        </p:cTn>
                                        <p:tgtEl>
                                          <p:spTgt spid="5"/>
                                        </p:tgtEl>
                                        <p:attrNameLst>
                                          <p:attrName>style.visibility</p:attrName>
                                        </p:attrNameLst>
                                      </p:cBhvr>
                                      <p:to>
                                        <p:strVal val="visible"/>
                                      </p:to>
                                    </p:set>
                                    <p:anim calcmode="lin" valueType="num">
                                      <p:cBhvr additive="base">
                                        <p:cTn id="108" dur="500"/>
                                        <p:tgtEl>
                                          <p:spTgt spid="5"/>
                                        </p:tgtEl>
                                        <p:attrNameLst>
                                          <p:attrName>ppt_x</p:attrName>
                                        </p:attrNameLst>
                                      </p:cBhvr>
                                      <p:tavLst>
                                        <p:tav tm="0">
                                          <p:val>
                                            <p:strVal val="#ppt_x+#ppt_w*1.125000"/>
                                          </p:val>
                                        </p:tav>
                                        <p:tav tm="100000">
                                          <p:val>
                                            <p:strVal val="#ppt_x"/>
                                          </p:val>
                                        </p:tav>
                                      </p:tavLst>
                                    </p:anim>
                                    <p:animEffect transition="in" filter="wipe(left)">
                                      <p:cBhvr>
                                        <p:cTn id="109" dur="500"/>
                                        <p:tgtEl>
                                          <p:spTgt spid="5"/>
                                        </p:tgtEl>
                                      </p:cBhvr>
                                    </p:animEffect>
                                  </p:childTnLst>
                                </p:cTn>
                              </p:par>
                              <p:par>
                                <p:cTn id="110" presetID="12" presetClass="entr" presetSubtype="2" fill="hold"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p:tgtEl>
                                          <p:spTgt spid="22"/>
                                        </p:tgtEl>
                                        <p:attrNameLst>
                                          <p:attrName>ppt_x</p:attrName>
                                        </p:attrNameLst>
                                      </p:cBhvr>
                                      <p:tavLst>
                                        <p:tav tm="0">
                                          <p:val>
                                            <p:strVal val="#ppt_x+#ppt_w*1.125000"/>
                                          </p:val>
                                        </p:tav>
                                        <p:tav tm="100000">
                                          <p:val>
                                            <p:strVal val="#ppt_x"/>
                                          </p:val>
                                        </p:tav>
                                      </p:tavLst>
                                    </p:anim>
                                    <p:animEffect transition="in" filter="wipe(left)">
                                      <p:cBhvr>
                                        <p:cTn id="113"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114" presetID="12" presetClass="entr" presetSubtype="2"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 calcmode="lin" valueType="num">
                                      <p:cBhvr additive="base">
                                        <p:cTn id="116" dur="500"/>
                                        <p:tgtEl>
                                          <p:spTgt spid="24"/>
                                        </p:tgtEl>
                                        <p:attrNameLst>
                                          <p:attrName>ppt_x</p:attrName>
                                        </p:attrNameLst>
                                      </p:cBhvr>
                                      <p:tavLst>
                                        <p:tav tm="0">
                                          <p:val>
                                            <p:strVal val="#ppt_x+#ppt_w*1.125000"/>
                                          </p:val>
                                        </p:tav>
                                        <p:tav tm="100000">
                                          <p:val>
                                            <p:strVal val="#ppt_x"/>
                                          </p:val>
                                        </p:tav>
                                      </p:tavLst>
                                    </p:anim>
                                    <p:animEffect transition="in" filter="wipe(left)">
                                      <p:cBhvr>
                                        <p:cTn id="11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2" presetClass="entr" presetSubtype="2"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additive="base">
                                        <p:cTn id="122" dur="500"/>
                                        <p:tgtEl>
                                          <p:spTgt spid="29"/>
                                        </p:tgtEl>
                                        <p:attrNameLst>
                                          <p:attrName>ppt_x</p:attrName>
                                        </p:attrNameLst>
                                      </p:cBhvr>
                                      <p:tavLst>
                                        <p:tav tm="0">
                                          <p:val>
                                            <p:strVal val="#ppt_x+#ppt_w*1.125000"/>
                                          </p:val>
                                        </p:tav>
                                        <p:tav tm="100000">
                                          <p:val>
                                            <p:strVal val="#ppt_x"/>
                                          </p:val>
                                        </p:tav>
                                      </p:tavLst>
                                    </p:anim>
                                    <p:animEffect transition="in" filter="wipe(left)">
                                      <p:cBhvr>
                                        <p:cTn id="123" dur="500"/>
                                        <p:tgtEl>
                                          <p:spTgt spid="29"/>
                                        </p:tgtEl>
                                      </p:cBhvr>
                                    </p:animEffect>
                                  </p:childTnLst>
                                </p:cTn>
                              </p:par>
                              <p:par>
                                <p:cTn id="124" presetID="12" presetClass="entr" presetSubtype="2" fill="hold" nodeType="withEffect">
                                  <p:stCondLst>
                                    <p:cond delay="0"/>
                                  </p:stCondLst>
                                  <p:childTnLst>
                                    <p:set>
                                      <p:cBhvr>
                                        <p:cTn id="125" dur="1" fill="hold">
                                          <p:stCondLst>
                                            <p:cond delay="0"/>
                                          </p:stCondLst>
                                        </p:cTn>
                                        <p:tgtEl>
                                          <p:spTgt spid="12"/>
                                        </p:tgtEl>
                                        <p:attrNameLst>
                                          <p:attrName>style.visibility</p:attrName>
                                        </p:attrNameLst>
                                      </p:cBhvr>
                                      <p:to>
                                        <p:strVal val="visible"/>
                                      </p:to>
                                    </p:set>
                                    <p:anim calcmode="lin" valueType="num">
                                      <p:cBhvr additive="base">
                                        <p:cTn id="126" dur="500"/>
                                        <p:tgtEl>
                                          <p:spTgt spid="12"/>
                                        </p:tgtEl>
                                        <p:attrNameLst>
                                          <p:attrName>ppt_x</p:attrName>
                                        </p:attrNameLst>
                                      </p:cBhvr>
                                      <p:tavLst>
                                        <p:tav tm="0">
                                          <p:val>
                                            <p:strVal val="#ppt_x+#ppt_w*1.125000"/>
                                          </p:val>
                                        </p:tav>
                                        <p:tav tm="100000">
                                          <p:val>
                                            <p:strVal val="#ppt_x"/>
                                          </p:val>
                                        </p:tav>
                                      </p:tavLst>
                                    </p:anim>
                                    <p:animEffect transition="in" filter="wipe(left)">
                                      <p:cBhvr>
                                        <p:cTn id="127" dur="500"/>
                                        <p:tgtEl>
                                          <p:spTgt spid="12"/>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additive="base">
                                        <p:cTn id="130" dur="500"/>
                                        <p:tgtEl>
                                          <p:spTgt spid="30"/>
                                        </p:tgtEl>
                                        <p:attrNameLst>
                                          <p:attrName>ppt_x</p:attrName>
                                        </p:attrNameLst>
                                      </p:cBhvr>
                                      <p:tavLst>
                                        <p:tav tm="0">
                                          <p:val>
                                            <p:strVal val="#ppt_x+#ppt_w*1.125000"/>
                                          </p:val>
                                        </p:tav>
                                        <p:tav tm="100000">
                                          <p:val>
                                            <p:strVal val="#ppt_x"/>
                                          </p:val>
                                        </p:tav>
                                      </p:tavLst>
                                    </p:anim>
                                    <p:animEffect transition="in" filter="wipe(left)">
                                      <p:cBhvr>
                                        <p:cTn id="131" dur="500"/>
                                        <p:tgtEl>
                                          <p:spTgt spid="30"/>
                                        </p:tgtEl>
                                      </p:cBhvr>
                                    </p:animEffect>
                                  </p:childTnLst>
                                </p:cTn>
                              </p:par>
                              <p:par>
                                <p:cTn id="132" presetID="12" presetClass="entr" presetSubtype="2"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p:tgtEl>
                                          <p:spTgt spid="41"/>
                                        </p:tgtEl>
                                        <p:attrNameLst>
                                          <p:attrName>ppt_x</p:attrName>
                                        </p:attrNameLst>
                                      </p:cBhvr>
                                      <p:tavLst>
                                        <p:tav tm="0">
                                          <p:val>
                                            <p:strVal val="#ppt_x+#ppt_w*1.125000"/>
                                          </p:val>
                                        </p:tav>
                                        <p:tav tm="100000">
                                          <p:val>
                                            <p:strVal val="#ppt_x"/>
                                          </p:val>
                                        </p:tav>
                                      </p:tavLst>
                                    </p:anim>
                                    <p:animEffect transition="in" filter="wipe(left)">
                                      <p:cBhvr>
                                        <p:cTn id="13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136" presetID="12" presetClass="entr" presetSubtype="2"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 calcmode="lin" valueType="num">
                                      <p:cBhvr additive="base">
                                        <p:cTn id="138" dur="500"/>
                                        <p:tgtEl>
                                          <p:spTgt spid="40"/>
                                        </p:tgtEl>
                                        <p:attrNameLst>
                                          <p:attrName>ppt_x</p:attrName>
                                        </p:attrNameLst>
                                      </p:cBhvr>
                                      <p:tavLst>
                                        <p:tav tm="0">
                                          <p:val>
                                            <p:strVal val="#ppt_x+#ppt_w*1.125000"/>
                                          </p:val>
                                        </p:tav>
                                        <p:tav tm="100000">
                                          <p:val>
                                            <p:strVal val="#ppt_x"/>
                                          </p:val>
                                        </p:tav>
                                      </p:tavLst>
                                    </p:anim>
                                    <p:animEffect transition="in" filter="wipe(left)">
                                      <p:cBhvr>
                                        <p:cTn id="139"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140" presetID="12" presetClass="entr" presetSubtype="2" fill="hold" nodeType="withEffect">
                                  <p:stCondLst>
                                    <p:cond delay="0"/>
                                  </p:stCondLst>
                                  <p:childTnLst>
                                    <p:set>
                                      <p:cBhvr>
                                        <p:cTn id="141" dur="1" fill="hold">
                                          <p:stCondLst>
                                            <p:cond delay="0"/>
                                          </p:stCondLst>
                                        </p:cTn>
                                        <p:tgtEl>
                                          <p:spTgt spid="1026"/>
                                        </p:tgtEl>
                                        <p:attrNameLst>
                                          <p:attrName>style.visibility</p:attrName>
                                        </p:attrNameLst>
                                      </p:cBhvr>
                                      <p:to>
                                        <p:strVal val="visible"/>
                                      </p:to>
                                    </p:set>
                                    <p:anim calcmode="lin" valueType="num">
                                      <p:cBhvr additive="base">
                                        <p:cTn id="142" dur="500"/>
                                        <p:tgtEl>
                                          <p:spTgt spid="1026"/>
                                        </p:tgtEl>
                                        <p:attrNameLst>
                                          <p:attrName>ppt_x</p:attrName>
                                        </p:attrNameLst>
                                      </p:cBhvr>
                                      <p:tavLst>
                                        <p:tav tm="0">
                                          <p:val>
                                            <p:strVal val="#ppt_x+#ppt_w*1.125000"/>
                                          </p:val>
                                        </p:tav>
                                        <p:tav tm="100000">
                                          <p:val>
                                            <p:strVal val="#ppt_x"/>
                                          </p:val>
                                        </p:tav>
                                      </p:tavLst>
                                    </p:anim>
                                    <p:animEffect transition="in" filter="wipe(left)">
                                      <p:cBhvr>
                                        <p:cTn id="143"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144" fill="hold">
                      <p:stCondLst>
                        <p:cond delay="indefinite"/>
                      </p:stCondLst>
                      <p:childTnLst>
                        <p:par>
                          <p:cTn id="145" fill="hold">
                            <p:stCondLst>
                              <p:cond delay="0"/>
                            </p:stCondLst>
                            <p:childTnLst>
                              <p:par>
                                <p:cTn id="146" presetID="12" presetClass="entr" presetSubtype="2" fill="hold" nodeType="clickEffect">
                                  <p:stCondLst>
                                    <p:cond delay="0"/>
                                  </p:stCondLst>
                                  <p:childTnLst>
                                    <p:set>
                                      <p:cBhvr>
                                        <p:cTn id="147" dur="1" fill="hold">
                                          <p:stCondLst>
                                            <p:cond delay="0"/>
                                          </p:stCondLst>
                                        </p:cTn>
                                        <p:tgtEl>
                                          <p:spTgt spid="3"/>
                                        </p:tgtEl>
                                        <p:attrNameLst>
                                          <p:attrName>style.visibility</p:attrName>
                                        </p:attrNameLst>
                                      </p:cBhvr>
                                      <p:to>
                                        <p:strVal val="visible"/>
                                      </p:to>
                                    </p:set>
                                    <p:anim calcmode="lin" valueType="num">
                                      <p:cBhvr additive="base">
                                        <p:cTn id="148" dur="500"/>
                                        <p:tgtEl>
                                          <p:spTgt spid="3"/>
                                        </p:tgtEl>
                                        <p:attrNameLst>
                                          <p:attrName>ppt_x</p:attrName>
                                        </p:attrNameLst>
                                      </p:cBhvr>
                                      <p:tavLst>
                                        <p:tav tm="0">
                                          <p:val>
                                            <p:strVal val="#ppt_x+#ppt_w*1.125000"/>
                                          </p:val>
                                        </p:tav>
                                        <p:tav tm="100000">
                                          <p:val>
                                            <p:strVal val="#ppt_x"/>
                                          </p:val>
                                        </p:tav>
                                      </p:tavLst>
                                    </p:anim>
                                    <p:animEffect transition="in" filter="wipe(left)">
                                      <p:cBhvr>
                                        <p:cTn id="149" dur="500"/>
                                        <p:tgtEl>
                                          <p:spTgt spid="3"/>
                                        </p:tgtEl>
                                      </p:cBhvr>
                                    </p:animEffect>
                                  </p:childTnLst>
                                </p:cTn>
                              </p:par>
                              <p:par>
                                <p:cTn id="150" presetID="12" presetClass="entr" presetSubtype="2" fill="hold" grpId="0" nodeType="withEffect">
                                  <p:stCondLst>
                                    <p:cond delay="0"/>
                                  </p:stCondLst>
                                  <p:childTnLst>
                                    <p:set>
                                      <p:cBhvr>
                                        <p:cTn id="151" dur="1" fill="hold">
                                          <p:stCondLst>
                                            <p:cond delay="0"/>
                                          </p:stCondLst>
                                        </p:cTn>
                                        <p:tgtEl>
                                          <p:spTgt spid="7"/>
                                        </p:tgtEl>
                                        <p:attrNameLst>
                                          <p:attrName>style.visibility</p:attrName>
                                        </p:attrNameLst>
                                      </p:cBhvr>
                                      <p:to>
                                        <p:strVal val="visible"/>
                                      </p:to>
                                    </p:set>
                                    <p:anim calcmode="lin" valueType="num">
                                      <p:cBhvr additive="base">
                                        <p:cTn id="152" dur="500"/>
                                        <p:tgtEl>
                                          <p:spTgt spid="7"/>
                                        </p:tgtEl>
                                        <p:attrNameLst>
                                          <p:attrName>ppt_x</p:attrName>
                                        </p:attrNameLst>
                                      </p:cBhvr>
                                      <p:tavLst>
                                        <p:tav tm="0">
                                          <p:val>
                                            <p:strVal val="#ppt_x+#ppt_w*1.125000"/>
                                          </p:val>
                                        </p:tav>
                                        <p:tav tm="100000">
                                          <p:val>
                                            <p:strVal val="#ppt_x"/>
                                          </p:val>
                                        </p:tav>
                                      </p:tavLst>
                                    </p:anim>
                                    <p:animEffect transition="in" filter="wipe(left)">
                                      <p:cBhvr>
                                        <p:cTn id="153" dur="500"/>
                                        <p:tgtEl>
                                          <p:spTgt spid="7"/>
                                        </p:tgtEl>
                                      </p:cBhvr>
                                    </p:animEffect>
                                  </p:childTnLst>
                                </p:cTn>
                              </p:par>
                              <p:par>
                                <p:cTn id="154" presetID="12" presetClass="entr" presetSubtype="2" fill="hold" nodeType="withEffect">
                                  <p:stCondLst>
                                    <p:cond delay="0"/>
                                  </p:stCondLst>
                                  <p:childTnLst>
                                    <p:set>
                                      <p:cBhvr>
                                        <p:cTn id="155" dur="1" fill="hold">
                                          <p:stCondLst>
                                            <p:cond delay="0"/>
                                          </p:stCondLst>
                                        </p:cTn>
                                        <p:tgtEl>
                                          <p:spTgt spid="48"/>
                                        </p:tgtEl>
                                        <p:attrNameLst>
                                          <p:attrName>style.visibility</p:attrName>
                                        </p:attrNameLst>
                                      </p:cBhvr>
                                      <p:to>
                                        <p:strVal val="visible"/>
                                      </p:to>
                                    </p:set>
                                    <p:anim calcmode="lin" valueType="num">
                                      <p:cBhvr additive="base">
                                        <p:cTn id="156" dur="500"/>
                                        <p:tgtEl>
                                          <p:spTgt spid="48"/>
                                        </p:tgtEl>
                                        <p:attrNameLst>
                                          <p:attrName>ppt_x</p:attrName>
                                        </p:attrNameLst>
                                      </p:cBhvr>
                                      <p:tavLst>
                                        <p:tav tm="0">
                                          <p:val>
                                            <p:strVal val="#ppt_x+#ppt_w*1.125000"/>
                                          </p:val>
                                        </p:tav>
                                        <p:tav tm="100000">
                                          <p:val>
                                            <p:strVal val="#ppt_x"/>
                                          </p:val>
                                        </p:tav>
                                      </p:tavLst>
                                    </p:anim>
                                    <p:animEffect transition="in" filter="wipe(left)">
                                      <p:cBhvr>
                                        <p:cTn id="157"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158" presetID="12" presetClass="entr" presetSubtype="2" fill="hold" grpId="0" nodeType="withEffect">
                                  <p:stCondLst>
                                    <p:cond delay="0"/>
                                  </p:stCondLst>
                                  <p:childTnLst>
                                    <p:set>
                                      <p:cBhvr>
                                        <p:cTn id="159" dur="1" fill="hold">
                                          <p:stCondLst>
                                            <p:cond delay="0"/>
                                          </p:stCondLst>
                                        </p:cTn>
                                        <p:tgtEl>
                                          <p:spTgt spid="49"/>
                                        </p:tgtEl>
                                        <p:attrNameLst>
                                          <p:attrName>style.visibility</p:attrName>
                                        </p:attrNameLst>
                                      </p:cBhvr>
                                      <p:to>
                                        <p:strVal val="visible"/>
                                      </p:to>
                                    </p:set>
                                    <p:anim calcmode="lin" valueType="num">
                                      <p:cBhvr additive="base">
                                        <p:cTn id="160" dur="500"/>
                                        <p:tgtEl>
                                          <p:spTgt spid="49"/>
                                        </p:tgtEl>
                                        <p:attrNameLst>
                                          <p:attrName>ppt_x</p:attrName>
                                        </p:attrNameLst>
                                      </p:cBhvr>
                                      <p:tavLst>
                                        <p:tav tm="0">
                                          <p:val>
                                            <p:strVal val="#ppt_x+#ppt_w*1.125000"/>
                                          </p:val>
                                        </p:tav>
                                        <p:tav tm="100000">
                                          <p:val>
                                            <p:strVal val="#ppt_x"/>
                                          </p:val>
                                        </p:tav>
                                      </p:tavLst>
                                    </p:anim>
                                    <p:animEffect transition="in" filter="wipe(left)">
                                      <p:cBhvr>
                                        <p:cTn id="161"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12" presetClass="entr" presetSubtype="4" fill="hold" nodeType="clickEffect">
                                  <p:stCondLst>
                                    <p:cond delay="0"/>
                                  </p:stCondLst>
                                  <p:childTnLst>
                                    <p:set>
                                      <p:cBhvr>
                                        <p:cTn id="165" dur="1" fill="hold">
                                          <p:stCondLst>
                                            <p:cond delay="0"/>
                                          </p:stCondLst>
                                        </p:cTn>
                                        <p:tgtEl>
                                          <p:spTgt spid="2"/>
                                        </p:tgtEl>
                                        <p:attrNameLst>
                                          <p:attrName>style.visibility</p:attrName>
                                        </p:attrNameLst>
                                      </p:cBhvr>
                                      <p:to>
                                        <p:strVal val="visible"/>
                                      </p:to>
                                    </p:set>
                                    <p:anim calcmode="lin" valueType="num">
                                      <p:cBhvr additive="base">
                                        <p:cTn id="166" dur="500"/>
                                        <p:tgtEl>
                                          <p:spTgt spid="2"/>
                                        </p:tgtEl>
                                        <p:attrNameLst>
                                          <p:attrName>ppt_y</p:attrName>
                                        </p:attrNameLst>
                                      </p:cBhvr>
                                      <p:tavLst>
                                        <p:tav tm="0">
                                          <p:val>
                                            <p:strVal val="#ppt_y+#ppt_h*1.125000"/>
                                          </p:val>
                                        </p:tav>
                                        <p:tav tm="100000">
                                          <p:val>
                                            <p:strVal val="#ppt_y"/>
                                          </p:val>
                                        </p:tav>
                                      </p:tavLst>
                                    </p:anim>
                                    <p:animEffect transition="in" filter="wipe(up)">
                                      <p:cBhvr>
                                        <p:cTn id="167" dur="500"/>
                                        <p:tgtEl>
                                          <p:spTgt spid="2"/>
                                        </p:tgtEl>
                                      </p:cBhvr>
                                    </p:animEffect>
                                  </p:childTnLst>
                                </p:cTn>
                              </p:par>
                              <p:par>
                                <p:cTn id="168" presetID="12" presetClass="entr" presetSubtype="4" fill="hold" nodeType="withEffect">
                                  <p:stCondLst>
                                    <p:cond delay="0"/>
                                  </p:stCondLst>
                                  <p:childTnLst>
                                    <p:set>
                                      <p:cBhvr>
                                        <p:cTn id="169" dur="1" fill="hold">
                                          <p:stCondLst>
                                            <p:cond delay="0"/>
                                          </p:stCondLst>
                                        </p:cTn>
                                        <p:tgtEl>
                                          <p:spTgt spid="43"/>
                                        </p:tgtEl>
                                        <p:attrNameLst>
                                          <p:attrName>style.visibility</p:attrName>
                                        </p:attrNameLst>
                                      </p:cBhvr>
                                      <p:to>
                                        <p:strVal val="visible"/>
                                      </p:to>
                                    </p:set>
                                    <p:anim calcmode="lin" valueType="num">
                                      <p:cBhvr additive="base">
                                        <p:cTn id="170" dur="500"/>
                                        <p:tgtEl>
                                          <p:spTgt spid="43"/>
                                        </p:tgtEl>
                                        <p:attrNameLst>
                                          <p:attrName>ppt_y</p:attrName>
                                        </p:attrNameLst>
                                      </p:cBhvr>
                                      <p:tavLst>
                                        <p:tav tm="0">
                                          <p:val>
                                            <p:strVal val="#ppt_y+#ppt_h*1.125000"/>
                                          </p:val>
                                        </p:tav>
                                        <p:tav tm="100000">
                                          <p:val>
                                            <p:strVal val="#ppt_y"/>
                                          </p:val>
                                        </p:tav>
                                      </p:tavLst>
                                    </p:anim>
                                    <p:animEffect transition="in" filter="wipe(up)">
                                      <p:cBhvr>
                                        <p:cTn id="171" dur="500"/>
                                        <p:tgtEl>
                                          <p:spTgt spid="43"/>
                                        </p:tgtEl>
                                      </p:cBhvr>
                                    </p:animEffect>
                                  </p:childTnLst>
                                </p:cTn>
                              </p:par>
                              <p:par>
                                <p:cTn id="172" presetID="12" presetClass="entr" presetSubtype="4" fill="hold" grpId="0" nodeType="withEffect">
                                  <p:stCondLst>
                                    <p:cond delay="0"/>
                                  </p:stCondLst>
                                  <p:childTnLst>
                                    <p:set>
                                      <p:cBhvr>
                                        <p:cTn id="173" dur="1" fill="hold">
                                          <p:stCondLst>
                                            <p:cond delay="0"/>
                                          </p:stCondLst>
                                        </p:cTn>
                                        <p:tgtEl>
                                          <p:spTgt spid="10"/>
                                        </p:tgtEl>
                                        <p:attrNameLst>
                                          <p:attrName>style.visibility</p:attrName>
                                        </p:attrNameLst>
                                      </p:cBhvr>
                                      <p:to>
                                        <p:strVal val="visible"/>
                                      </p:to>
                                    </p:set>
                                    <p:anim calcmode="lin" valueType="num">
                                      <p:cBhvr additive="base">
                                        <p:cTn id="174" dur="500"/>
                                        <p:tgtEl>
                                          <p:spTgt spid="10"/>
                                        </p:tgtEl>
                                        <p:attrNameLst>
                                          <p:attrName>ppt_y</p:attrName>
                                        </p:attrNameLst>
                                      </p:cBhvr>
                                      <p:tavLst>
                                        <p:tav tm="0">
                                          <p:val>
                                            <p:strVal val="#ppt_y+#ppt_h*1.125000"/>
                                          </p:val>
                                        </p:tav>
                                        <p:tav tm="100000">
                                          <p:val>
                                            <p:strVal val="#ppt_y"/>
                                          </p:val>
                                        </p:tav>
                                      </p:tavLst>
                                    </p:anim>
                                    <p:animEffect transition="in" filter="wipe(up)">
                                      <p:cBhvr>
                                        <p:cTn id="175" dur="500"/>
                                        <p:tgtEl>
                                          <p:spTgt spid="10"/>
                                        </p:tgtEl>
                                      </p:cBhvr>
                                    </p:animEffect>
                                  </p:childTnLst>
                                </p:cTn>
                              </p:par>
                              <p:par>
                                <p:cTn id="176" presetID="12" presetClass="entr" presetSubtype="2" fill="hold" grpId="0" nodeType="withEffect">
                                  <p:stCondLst>
                                    <p:cond delay="0"/>
                                  </p:stCondLst>
                                  <p:childTnLst>
                                    <p:set>
                                      <p:cBhvr>
                                        <p:cTn id="177" dur="1" fill="hold">
                                          <p:stCondLst>
                                            <p:cond delay="0"/>
                                          </p:stCondLst>
                                        </p:cTn>
                                        <p:tgtEl>
                                          <p:spTgt spid="50"/>
                                        </p:tgtEl>
                                        <p:attrNameLst>
                                          <p:attrName>style.visibility</p:attrName>
                                        </p:attrNameLst>
                                      </p:cBhvr>
                                      <p:to>
                                        <p:strVal val="visible"/>
                                      </p:to>
                                    </p:set>
                                    <p:anim calcmode="lin" valueType="num">
                                      <p:cBhvr additive="base">
                                        <p:cTn id="178" dur="500"/>
                                        <p:tgtEl>
                                          <p:spTgt spid="50"/>
                                        </p:tgtEl>
                                        <p:attrNameLst>
                                          <p:attrName>ppt_x</p:attrName>
                                        </p:attrNameLst>
                                      </p:cBhvr>
                                      <p:tavLst>
                                        <p:tav tm="0">
                                          <p:val>
                                            <p:strVal val="#ppt_x+#ppt_w*1.125000"/>
                                          </p:val>
                                        </p:tav>
                                        <p:tav tm="100000">
                                          <p:val>
                                            <p:strVal val="#ppt_x"/>
                                          </p:val>
                                        </p:tav>
                                      </p:tavLst>
                                    </p:anim>
                                    <p:animEffect transition="in" filter="wipe(left)">
                                      <p:cBhvr>
                                        <p:cTn id="179" dur="500"/>
                                        <p:tgtEl>
                                          <p:spTgt spid="50"/>
                                        </p:tgtEl>
                                      </p:cBhvr>
                                    </p:animEffect>
                                  </p:childTnLst>
                                </p:cTn>
                              </p:par>
                              <p:par>
                                <p:cTn id="180" presetID="12" presetClass="entr" presetSubtype="2" fill="hold" nodeType="withEffect">
                                  <p:stCondLst>
                                    <p:cond delay="0"/>
                                  </p:stCondLst>
                                  <p:childTnLst>
                                    <p:set>
                                      <p:cBhvr>
                                        <p:cTn id="181" dur="1" fill="hold">
                                          <p:stCondLst>
                                            <p:cond delay="0"/>
                                          </p:stCondLst>
                                        </p:cTn>
                                        <p:tgtEl>
                                          <p:spTgt spid="47"/>
                                        </p:tgtEl>
                                        <p:attrNameLst>
                                          <p:attrName>style.visibility</p:attrName>
                                        </p:attrNameLst>
                                      </p:cBhvr>
                                      <p:to>
                                        <p:strVal val="visible"/>
                                      </p:to>
                                    </p:set>
                                    <p:anim calcmode="lin" valueType="num">
                                      <p:cBhvr additive="base">
                                        <p:cTn id="182" dur="500"/>
                                        <p:tgtEl>
                                          <p:spTgt spid="47"/>
                                        </p:tgtEl>
                                        <p:attrNameLst>
                                          <p:attrName>ppt_x</p:attrName>
                                        </p:attrNameLst>
                                      </p:cBhvr>
                                      <p:tavLst>
                                        <p:tav tm="0">
                                          <p:val>
                                            <p:strVal val="#ppt_x+#ppt_w*1.125000"/>
                                          </p:val>
                                        </p:tav>
                                        <p:tav tm="100000">
                                          <p:val>
                                            <p:strVal val="#ppt_x"/>
                                          </p:val>
                                        </p:tav>
                                      </p:tavLst>
                                    </p:anim>
                                    <p:animEffect transition="in" filter="wipe(left)">
                                      <p:cBhvr>
                                        <p:cTn id="183" dur="500"/>
                                        <p:tgtEl>
                                          <p:spTgt spid="47"/>
                                        </p:tgtEl>
                                      </p:cBhvr>
                                    </p:animEffect>
                                  </p:childTnLst>
                                </p:cTn>
                              </p:par>
                            </p:childTnLst>
                          </p:cTn>
                        </p:par>
                      </p:childTnLst>
                    </p:cTn>
                  </p:par>
                  <p:par>
                    <p:cTn id="184" fill="hold">
                      <p:stCondLst>
                        <p:cond delay="indefinite"/>
                      </p:stCondLst>
                      <p:childTnLst>
                        <p:par>
                          <p:cTn id="185" fill="hold">
                            <p:stCondLst>
                              <p:cond delay="0"/>
                            </p:stCondLst>
                            <p:childTnLst>
                              <p:par>
                                <p:cTn id="186" presetID="12" presetClass="entr" presetSubtype="4" fill="hold" nodeType="clickEffect">
                                  <p:stCondLst>
                                    <p:cond delay="0"/>
                                  </p:stCondLst>
                                  <p:childTnLst>
                                    <p:set>
                                      <p:cBhvr>
                                        <p:cTn id="187" dur="1" fill="hold">
                                          <p:stCondLst>
                                            <p:cond delay="0"/>
                                          </p:stCondLst>
                                        </p:cTn>
                                        <p:tgtEl>
                                          <p:spTgt spid="14"/>
                                        </p:tgtEl>
                                        <p:attrNameLst>
                                          <p:attrName>style.visibility</p:attrName>
                                        </p:attrNameLst>
                                      </p:cBhvr>
                                      <p:to>
                                        <p:strVal val="visible"/>
                                      </p:to>
                                    </p:set>
                                    <p:anim calcmode="lin" valueType="num">
                                      <p:cBhvr additive="base">
                                        <p:cTn id="188" dur="500"/>
                                        <p:tgtEl>
                                          <p:spTgt spid="14"/>
                                        </p:tgtEl>
                                        <p:attrNameLst>
                                          <p:attrName>ppt_y</p:attrName>
                                        </p:attrNameLst>
                                      </p:cBhvr>
                                      <p:tavLst>
                                        <p:tav tm="0">
                                          <p:val>
                                            <p:strVal val="#ppt_y+#ppt_h*1.125000"/>
                                          </p:val>
                                        </p:tav>
                                        <p:tav tm="100000">
                                          <p:val>
                                            <p:strVal val="#ppt_y"/>
                                          </p:val>
                                        </p:tav>
                                      </p:tavLst>
                                    </p:anim>
                                    <p:animEffect transition="in" filter="wipe(up)">
                                      <p:cBhvr>
                                        <p:cTn id="1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31" grpId="0"/>
      <p:bldP spid="32" grpId="0"/>
      <p:bldP spid="33" grpId="0"/>
      <p:bldP spid="34" grpId="0"/>
      <p:bldP spid="35" grpId="0"/>
      <p:bldP spid="36" grpId="0" animBg="1"/>
      <p:bldP spid="38" grpId="0" animBg="1"/>
      <p:bldP spid="42" grpId="0"/>
      <p:bldP spid="7" grpId="0"/>
      <p:bldP spid="5" grpId="0"/>
      <p:bldP spid="6" grpId="0"/>
      <p:bldP spid="8" grpId="0"/>
      <p:bldP spid="11" grpId="0"/>
      <p:bldP spid="17" grpId="0"/>
      <p:bldP spid="20" grpId="0"/>
      <p:bldP spid="30" grpId="0"/>
      <p:bldP spid="41" grpId="0"/>
      <p:bldP spid="49" grpId="0"/>
      <p:bldP spid="10"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89F5FE2C-A7D0-C49E-5CB0-336F87044270}"/>
              </a:ext>
            </a:extLst>
          </p:cNvPr>
          <p:cNvSpPr>
            <a:spLocks noGrp="1"/>
          </p:cNvSpPr>
          <p:nvPr>
            <p:ph type="title"/>
          </p:nvPr>
        </p:nvSpPr>
        <p:spPr/>
        <p:txBody>
          <a:bodyPr/>
          <a:lstStyle/>
          <a:p>
            <a:r>
              <a:rPr lang="it-IT" dirty="0"/>
              <a:t>Evoluzione dell’IA: i 2 inverni</a:t>
            </a:r>
          </a:p>
        </p:txBody>
      </p:sp>
      <p:sp>
        <p:nvSpPr>
          <p:cNvPr id="6" name="Segnaposto testo 5">
            <a:extLst>
              <a:ext uri="{FF2B5EF4-FFF2-40B4-BE49-F238E27FC236}">
                <a16:creationId xmlns:a16="http://schemas.microsoft.com/office/drawing/2014/main" id="{E0C82AB4-34E8-E9A9-1E7D-CBB7CDD161F1}"/>
              </a:ext>
            </a:extLst>
          </p:cNvPr>
          <p:cNvSpPr>
            <a:spLocks noGrp="1"/>
          </p:cNvSpPr>
          <p:nvPr>
            <p:ph type="body" idx="1"/>
          </p:nvPr>
        </p:nvSpPr>
        <p:spPr/>
        <p:txBody>
          <a:bodyPr>
            <a:normAutofit fontScale="92500" lnSpcReduction="20000"/>
          </a:bodyPr>
          <a:lstStyle/>
          <a:p>
            <a:r>
              <a:rPr lang="it-IT" dirty="0"/>
              <a:t>Una delle prime applicazioni della intelligenza artificiale nasce negli anni ‘50 con una macchina costruita per uno specifico scopo, il «Mark I </a:t>
            </a:r>
            <a:r>
              <a:rPr lang="it-IT" dirty="0" err="1"/>
              <a:t>Perceptron</a:t>
            </a:r>
            <a:r>
              <a:rPr lang="it-IT" dirty="0"/>
              <a:t>», cioè l’apprendimento di dati sensoriali e l’adattamento dei suoi pesi sinaptici (parametri) per riconoscere pattern visivi</a:t>
            </a:r>
          </a:p>
          <a:p>
            <a:r>
              <a:rPr lang="it-IT" dirty="0"/>
              <a:t>Seguono circa 50 anni di periodi di grandi aspettative e disillusione (inverni) fino agli anni 2000</a:t>
            </a:r>
          </a:p>
          <a:p>
            <a:r>
              <a:rPr lang="it-IT" dirty="0"/>
              <a:t>Alcuni limitatissimi successi, in problemi giocattolo, furano estrapolati predicendo che una intelligenza artificiale avrebbe superato quella umana (oggi diremmo un AGI, «</a:t>
            </a:r>
            <a:r>
              <a:rPr lang="it-IT" dirty="0" err="1"/>
              <a:t>artificial</a:t>
            </a:r>
            <a:r>
              <a:rPr lang="it-IT" dirty="0"/>
              <a:t> general intelligence») in una generazione: a metà degli anni ‘70 e fino all’inizio degli anni ’80 ci fu una riduzione significativa di interesse e, quindi, il «primo inverno dell’AI»</a:t>
            </a:r>
          </a:p>
          <a:p>
            <a:r>
              <a:rPr lang="it-IT" dirty="0"/>
              <a:t>Nel frattempo furono introdotti ulteriori metodi e, tra questi, i «sistemi esperti», che in alcuni contesti molto particolari (ad es. DENDRAL per la chimica organica e MYCIN per le diagnosi mediche) dimostrarono un potenziale significativo, portando un rinnovato entusiasmo: durò fino alla fine degli ’80 e l’inizio degli ’90, a causa della mancata capacità di generalizzazione e scalabilità, oltre alla mancanza di hardware capace di gestire grandi quantità di dati</a:t>
            </a:r>
          </a:p>
        </p:txBody>
      </p:sp>
    </p:spTree>
    <p:extLst>
      <p:ext uri="{BB962C8B-B14F-4D97-AF65-F5344CB8AC3E}">
        <p14:creationId xmlns:p14="http://schemas.microsoft.com/office/powerpoint/2010/main" val="7513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subTnLst>
                                    <p:set>
                                      <p:cBhvr override="childStyle">
                                        <p:cTn dur="1" fill="hold" display="0" masterRel="nextClick" afterEffect="1"/>
                                        <p:tgtEl>
                                          <p:spTgt spid="6">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subTnLst>
                                    <p:set>
                                      <p:cBhvr override="childStyle">
                                        <p:cTn dur="1" fill="hold" display="0" masterRel="nextClick" afterEffect="1"/>
                                        <p:tgtEl>
                                          <p:spTgt spid="6">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subTnLst>
                                    <p:set>
                                      <p:cBhvr override="childStyle">
                                        <p:cTn dur="1" fill="hold" display="0" masterRel="nextClick" afterEffect="1"/>
                                        <p:tgtEl>
                                          <p:spTgt spid="6">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D5C4E-2BEB-28C2-F347-76E7CDC353B1}"/>
              </a:ext>
            </a:extLst>
          </p:cNvPr>
          <p:cNvSpPr>
            <a:spLocks noGrp="1"/>
          </p:cNvSpPr>
          <p:nvPr>
            <p:ph type="title"/>
          </p:nvPr>
        </p:nvSpPr>
        <p:spPr>
          <a:xfrm>
            <a:off x="180000" y="164938"/>
            <a:ext cx="8781536" cy="572700"/>
          </a:xfrm>
        </p:spPr>
        <p:txBody>
          <a:bodyPr/>
          <a:lstStyle/>
          <a:p>
            <a:r>
              <a:rPr lang="it-IT" dirty="0"/>
              <a:t>Evoluzione dell’IA: dagli anni ‘90 ai primi anni 2000</a:t>
            </a:r>
          </a:p>
        </p:txBody>
      </p:sp>
      <p:sp>
        <p:nvSpPr>
          <p:cNvPr id="3" name="Segnaposto testo 2">
            <a:extLst>
              <a:ext uri="{FF2B5EF4-FFF2-40B4-BE49-F238E27FC236}">
                <a16:creationId xmlns:a16="http://schemas.microsoft.com/office/drawing/2014/main" id="{48FB3911-0C7A-B536-9DE2-B4C0F6A38FB4}"/>
              </a:ext>
            </a:extLst>
          </p:cNvPr>
          <p:cNvSpPr>
            <a:spLocks noGrp="1"/>
          </p:cNvSpPr>
          <p:nvPr>
            <p:ph type="body" idx="1"/>
          </p:nvPr>
        </p:nvSpPr>
        <p:spPr>
          <a:xfrm>
            <a:off x="181231" y="737638"/>
            <a:ext cx="8781535" cy="4240924"/>
          </a:xfrm>
        </p:spPr>
        <p:txBody>
          <a:bodyPr>
            <a:normAutofit fontScale="92500" lnSpcReduction="20000"/>
          </a:bodyPr>
          <a:lstStyle/>
          <a:p>
            <a:r>
              <a:rPr lang="it-IT" dirty="0"/>
              <a:t>Nel 1991 nasce il www, nel 1992 il browser </a:t>
            </a:r>
            <a:r>
              <a:rPr lang="it-IT" dirty="0" err="1"/>
              <a:t>Mosaic</a:t>
            </a:r>
            <a:r>
              <a:rPr lang="it-IT" dirty="0"/>
              <a:t>, Google fu fondata nel 1998 e Baidu nel 2000, nel 1997 Deep Blue della IBM </a:t>
            </a:r>
            <a:r>
              <a:rPr lang="it-IT" dirty="0" err="1"/>
              <a:t>battè</a:t>
            </a:r>
            <a:r>
              <a:rPr lang="it-IT" dirty="0"/>
              <a:t> Kasparov (utilizzando la forza bruta del calcolo, con una velocità 10 milioni maggiore di un simile programma sul Ferranti Mark I del 1951)</a:t>
            </a:r>
          </a:p>
          <a:p>
            <a:r>
              <a:rPr lang="it-IT" dirty="0"/>
              <a:t>Il generale entusiasmo per le tecnologie informatiche, il «dot-com boom», e le innovazioni collegate, soprattutto nell’hardware e nell’accumulazione di dati grazie ad internet, trascinò anche l’AI, che nel periodo precedente aveva introdotto numerosi nuovi metodi algoritmici (</a:t>
            </a:r>
            <a:r>
              <a:rPr lang="it-IT" dirty="0" err="1"/>
              <a:t>backpropagation</a:t>
            </a:r>
            <a:r>
              <a:rPr lang="it-IT" dirty="0"/>
              <a:t>, logica fuzzy, algoritmi genetici, </a:t>
            </a:r>
            <a:r>
              <a:rPr lang="it-IT" dirty="0" err="1"/>
              <a:t>Prolog</a:t>
            </a:r>
            <a:r>
              <a:rPr lang="it-IT" dirty="0"/>
              <a:t>), oltre che aver reso più solide le proprie fondamenta (teoria VC)</a:t>
            </a:r>
          </a:p>
          <a:p>
            <a:r>
              <a:rPr lang="it-IT" dirty="0"/>
              <a:t>Negli anni ‘90 furono introdotti i modelli LSTM, </a:t>
            </a:r>
            <a:r>
              <a:rPr lang="it-IT" dirty="0" err="1"/>
              <a:t>Q</a:t>
            </a:r>
            <a:r>
              <a:rPr lang="it-IT" dirty="0"/>
              <a:t>-learning, </a:t>
            </a:r>
            <a:r>
              <a:rPr lang="it-IT" dirty="0" err="1"/>
              <a:t>AdaBoost</a:t>
            </a:r>
            <a:r>
              <a:rPr lang="it-IT" dirty="0"/>
              <a:t>, SVM che, assieme ai modelli precedentemente introdotti (RNN e CNN in testa), negli anni 2000 portarono ad applicazioni diffuse nel riconoscimento di caratteri e vocale, rilevamento frodi, diagnostica medica, etc.</a:t>
            </a:r>
          </a:p>
          <a:p>
            <a:r>
              <a:rPr lang="it-IT" dirty="0"/>
              <a:t>Negli anni ‘90 venne introdotto il paradigma visionario dell’agente intelligente, cioè un sistema che percepisce il suo ambiente e compie azioni che massimizzano la sua possibilità di successo</a:t>
            </a:r>
          </a:p>
        </p:txBody>
      </p:sp>
    </p:spTree>
    <p:extLst>
      <p:ext uri="{BB962C8B-B14F-4D97-AF65-F5344CB8AC3E}">
        <p14:creationId xmlns:p14="http://schemas.microsoft.com/office/powerpoint/2010/main" val="108301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0B98645-18FB-050C-CA11-5CB79D0D8D25}"/>
              </a:ext>
            </a:extLst>
          </p:cNvPr>
          <p:cNvSpPr>
            <a:spLocks noGrp="1"/>
          </p:cNvSpPr>
          <p:nvPr>
            <p:ph type="title"/>
          </p:nvPr>
        </p:nvSpPr>
        <p:spPr>
          <a:xfrm>
            <a:off x="180000" y="164938"/>
            <a:ext cx="8781536" cy="572700"/>
          </a:xfrm>
        </p:spPr>
        <p:txBody>
          <a:bodyPr/>
          <a:lstStyle/>
          <a:p>
            <a:r>
              <a:rPr lang="it-IT" dirty="0"/>
              <a:t>Evoluzione dell’IA: dagli anni 2000 al 2017</a:t>
            </a:r>
          </a:p>
        </p:txBody>
      </p:sp>
      <p:sp>
        <p:nvSpPr>
          <p:cNvPr id="5" name="Segnaposto testo 4">
            <a:extLst>
              <a:ext uri="{FF2B5EF4-FFF2-40B4-BE49-F238E27FC236}">
                <a16:creationId xmlns:a16="http://schemas.microsoft.com/office/drawing/2014/main" id="{24955A17-3563-18D7-D45A-F6A2DDEC85DC}"/>
              </a:ext>
            </a:extLst>
          </p:cNvPr>
          <p:cNvSpPr>
            <a:spLocks noGrp="1"/>
          </p:cNvSpPr>
          <p:nvPr>
            <p:ph type="body" idx="1"/>
          </p:nvPr>
        </p:nvSpPr>
        <p:spPr>
          <a:xfrm>
            <a:off x="181231" y="737638"/>
            <a:ext cx="8781535" cy="4240924"/>
          </a:xfrm>
        </p:spPr>
        <p:txBody>
          <a:bodyPr>
            <a:normAutofit fontScale="85000" lnSpcReduction="10000"/>
          </a:bodyPr>
          <a:lstStyle/>
          <a:p>
            <a:r>
              <a:rPr lang="it-IT" dirty="0"/>
              <a:t>Nel 2006 una prima svolta: </a:t>
            </a:r>
            <a:r>
              <a:rPr lang="it-IT" dirty="0" err="1"/>
              <a:t>Hinton</a:t>
            </a:r>
            <a:r>
              <a:rPr lang="it-IT" dirty="0"/>
              <a:t> e </a:t>
            </a:r>
            <a:r>
              <a:rPr lang="it-IT" dirty="0" err="1"/>
              <a:t>Salakhutdinov</a:t>
            </a:r>
            <a:r>
              <a:rPr lang="it-IT" dirty="0"/>
              <a:t> superano una limitazione nell’addestramento delle reti con molti strati nascosti (deep learning network) e così, negli anni seguenti, le reti neurali crescono di dimensione assieme alla potenza computazionale disponibile, al miglioramento delle tecniche di calcolo parallelo, alla quantità di dati accessibili</a:t>
            </a:r>
          </a:p>
          <a:p>
            <a:r>
              <a:rPr lang="it-IT" dirty="0"/>
              <a:t>È la rivoluzione del deep learning, che prende vigore negli anni a seguire e proietta l’intelligenza artificiale su una scala completamente diversa (per dimensione di parametri dei modelli, ma anche economica e di impatto sociale), rivoluzione alimentata da: </a:t>
            </a:r>
          </a:p>
          <a:p>
            <a:pPr lvl="1"/>
            <a:r>
              <a:rPr lang="it-IT" dirty="0"/>
              <a:t>Hardware specializzato come le GPU (nate per il rendering grafico dei videogiochi), ma anche infrastrutture come data center con apparati disegnati per throughput elevati</a:t>
            </a:r>
          </a:p>
          <a:p>
            <a:pPr lvl="1"/>
            <a:r>
              <a:rPr lang="it-IT" dirty="0"/>
              <a:t>Dataset non strutturati come i contenuti di internet, ma soprattutto collezioni di immagini etichettate, libri, dataset strutturati da istituzioni, sensori IoT, interazioni utenti con servizi digitali (social media, acquisti, semplice navigazione, etc.) e così via</a:t>
            </a:r>
          </a:p>
          <a:p>
            <a:pPr lvl="1"/>
            <a:r>
              <a:rPr lang="it-IT" dirty="0"/>
              <a:t>Applicazione a servizi di larga diffusione (</a:t>
            </a:r>
            <a:r>
              <a:rPr lang="it-IT" dirty="0" err="1"/>
              <a:t>autocompletamento</a:t>
            </a:r>
            <a:r>
              <a:rPr lang="it-IT" dirty="0"/>
              <a:t> di Google </a:t>
            </a:r>
            <a:r>
              <a:rPr lang="it-IT" dirty="0" err="1"/>
              <a:t>Search</a:t>
            </a:r>
            <a:r>
              <a:rPr lang="it-IT" dirty="0"/>
              <a:t>, Google </a:t>
            </a:r>
            <a:r>
              <a:rPr lang="it-IT" dirty="0" err="1"/>
              <a:t>Translate</a:t>
            </a:r>
            <a:r>
              <a:rPr lang="it-IT" dirty="0"/>
              <a:t>, raccomandazione di prodotti in Amazon e Facebook, rilevamento di spam, etc.) che generavano ricavi e, quindi, investimenti (in ricerca e tecnologie) al fine del loro ulteriore incremento</a:t>
            </a:r>
          </a:p>
        </p:txBody>
      </p:sp>
    </p:spTree>
    <p:extLst>
      <p:ext uri="{BB962C8B-B14F-4D97-AF65-F5344CB8AC3E}">
        <p14:creationId xmlns:p14="http://schemas.microsoft.com/office/powerpoint/2010/main" val="51545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subTnLst>
                                    <p:set>
                                      <p:cBhvr override="childStyle">
                                        <p:cTn dur="1" fill="hold" display="0" masterRel="nextClick" afterEffect="1"/>
                                        <p:tgtEl>
                                          <p:spTgt spid="5">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subTnLst>
                                    <p:set>
                                      <p:cBhvr override="childStyle">
                                        <p:cTn dur="1" fill="hold" display="0" masterRel="nextClick" afterEffect="1"/>
                                        <p:tgtEl>
                                          <p:spTgt spid="5">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subTnLst>
                                    <p:set>
                                      <p:cBhvr override="childStyle">
                                        <p:cTn dur="1" fill="hold" display="0" masterRel="nextClick" afterEffect="1"/>
                                        <p:tgtEl>
                                          <p:spTgt spid="5">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subTnLst>
                                    <p:set>
                                      <p:cBhvr override="childStyle">
                                        <p:cTn dur="1" fill="hold" display="0" masterRel="nextClick" afterEffect="1"/>
                                        <p:tgtEl>
                                          <p:spTgt spid="5">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subTnLst>
                                    <p:set>
                                      <p:cBhvr override="childStyle">
                                        <p:cTn dur="1" fill="hold" display="0" masterRel="nextClick" afterEffect="1"/>
                                        <p:tgtEl>
                                          <p:spTgt spid="5">
                                            <p:txEl>
                                              <p:pRg st="4" end="4"/>
                                            </p:txEl>
                                          </p:spTgt>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A0C28D-2C72-10A3-35EF-451614751E98}"/>
              </a:ext>
            </a:extLst>
          </p:cNvPr>
          <p:cNvSpPr>
            <a:spLocks noGrp="1"/>
          </p:cNvSpPr>
          <p:nvPr>
            <p:ph type="title"/>
          </p:nvPr>
        </p:nvSpPr>
        <p:spPr>
          <a:xfrm>
            <a:off x="180000" y="164938"/>
            <a:ext cx="8781536" cy="572700"/>
          </a:xfrm>
        </p:spPr>
        <p:txBody>
          <a:bodyPr/>
          <a:lstStyle/>
          <a:p>
            <a:r>
              <a:rPr lang="it-IT" dirty="0"/>
              <a:t>Evoluzione dell’IA: dal 2017 ad oggi</a:t>
            </a:r>
          </a:p>
        </p:txBody>
      </p:sp>
      <p:sp>
        <p:nvSpPr>
          <p:cNvPr id="3" name="Segnaposto testo 2">
            <a:extLst>
              <a:ext uri="{FF2B5EF4-FFF2-40B4-BE49-F238E27FC236}">
                <a16:creationId xmlns:a16="http://schemas.microsoft.com/office/drawing/2014/main" id="{7E712ECD-0885-C9C6-11C5-2FCE5225C076}"/>
              </a:ext>
            </a:extLst>
          </p:cNvPr>
          <p:cNvSpPr>
            <a:spLocks noGrp="1"/>
          </p:cNvSpPr>
          <p:nvPr>
            <p:ph type="body" idx="1"/>
          </p:nvPr>
        </p:nvSpPr>
        <p:spPr>
          <a:xfrm>
            <a:off x="181231" y="737638"/>
            <a:ext cx="8781535" cy="4240924"/>
          </a:xfrm>
        </p:spPr>
        <p:txBody>
          <a:bodyPr>
            <a:normAutofit fontScale="92500" lnSpcReduction="20000"/>
          </a:bodyPr>
          <a:lstStyle/>
          <a:p>
            <a:r>
              <a:rPr lang="it-IT" dirty="0"/>
              <a:t>Gli anni ’10 vedono la pubblicazione di importanti modelli: </a:t>
            </a:r>
            <a:r>
              <a:rPr lang="it-IT" dirty="0" err="1"/>
              <a:t>variational</a:t>
            </a:r>
            <a:r>
              <a:rPr lang="it-IT" dirty="0"/>
              <a:t> </a:t>
            </a:r>
            <a:r>
              <a:rPr lang="it-IT" dirty="0" err="1"/>
              <a:t>autoencoder</a:t>
            </a:r>
            <a:r>
              <a:rPr lang="it-IT" dirty="0"/>
              <a:t> (VAE, 2013), generative </a:t>
            </a:r>
            <a:r>
              <a:rPr lang="it-IT" dirty="0" err="1"/>
              <a:t>adversarial</a:t>
            </a:r>
            <a:r>
              <a:rPr lang="it-IT" dirty="0"/>
              <a:t> network (GAN, 2014), modelli di diffusione (2015) e nel 2017 ricercatori di Google rivelano l’architettura transformer, che avrà un impatto rivoluzionario sulla intelligenza artificiale, popolarizzando una nuova branca, l’IA generativa (</a:t>
            </a:r>
            <a:r>
              <a:rPr lang="it-IT" dirty="0" err="1"/>
              <a:t>GenAI</a:t>
            </a:r>
            <a:r>
              <a:rPr lang="it-IT" dirty="0"/>
              <a:t>), giacché da tale architettura saranno derivati i modelli BERT (Google), GPT (</a:t>
            </a:r>
            <a:r>
              <a:rPr lang="it-IT" dirty="0" err="1"/>
              <a:t>OpenAI</a:t>
            </a:r>
            <a:r>
              <a:rPr lang="it-IT" dirty="0"/>
              <a:t>), entrambi nel 2018, e molti altri</a:t>
            </a:r>
          </a:p>
          <a:p>
            <a:r>
              <a:rPr lang="it-IT" dirty="0"/>
              <a:t>I modelli diventano sempre più grandi, cioè con un numero maggiore di parametri, sono addestrati su dataset enormi e necessitano di maggiore potenza computazionale: è un circolo virtuoso di disponibilità di fattori di input (ricercatori e ingegneri, dati, architetture algoritmiche e hardware) e di capacità di raggiungere una loro configurazione più grande e con risultati migliori su problemi particolari</a:t>
            </a:r>
          </a:p>
          <a:p>
            <a:r>
              <a:rPr lang="it-IT" dirty="0"/>
              <a:t>Nel 2020, un nuovo punto di svolta, ma questa volta non riservato a ricercatori o ingegneri: OpenAI rilascia GPT-3, il terzo modello della serie GPT e primo </a:t>
            </a:r>
            <a:r>
              <a:rPr lang="it-IT" dirty="0" err="1"/>
              <a:t>closed</a:t>
            </a:r>
            <a:r>
              <a:rPr lang="it-IT" dirty="0"/>
              <a:t>-source, con 175 miliardi di parametri e addestrato su 500 miliardi di parole (stima) e fin da subito ci si rende conto che era drammaticamente migliore di tutti i precedenti! </a:t>
            </a:r>
          </a:p>
          <a:p>
            <a:r>
              <a:rPr lang="it-IT" dirty="0"/>
              <a:t>Così nasce un nuovo settore di business: quello della </a:t>
            </a:r>
            <a:r>
              <a:rPr lang="it-IT" dirty="0" err="1"/>
              <a:t>GenAI</a:t>
            </a:r>
            <a:r>
              <a:rPr lang="it-IT" dirty="0"/>
              <a:t> che popolarizza il paradigma della forza bruta di cui </a:t>
            </a:r>
            <a:r>
              <a:rPr lang="it-IT" dirty="0" err="1"/>
              <a:t>Alexnet</a:t>
            </a:r>
            <a:r>
              <a:rPr lang="it-IT" dirty="0"/>
              <a:t>, </a:t>
            </a:r>
            <a:r>
              <a:rPr lang="it-IT" dirty="0" err="1"/>
              <a:t>AlphaFold</a:t>
            </a:r>
            <a:r>
              <a:rPr lang="it-IT" dirty="0"/>
              <a:t>, </a:t>
            </a:r>
            <a:r>
              <a:rPr lang="it-IT" dirty="0" err="1"/>
              <a:t>Alphago</a:t>
            </a:r>
            <a:endParaRPr lang="it-IT" dirty="0"/>
          </a:p>
        </p:txBody>
      </p:sp>
    </p:spTree>
    <p:extLst>
      <p:ext uri="{BB962C8B-B14F-4D97-AF65-F5344CB8AC3E}">
        <p14:creationId xmlns:p14="http://schemas.microsoft.com/office/powerpoint/2010/main" val="17909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p:txBody>
          <a:bodyPr spcFirstLastPara="1" wrap="square" lIns="91425" tIns="91425" rIns="91425" bIns="91425" anchor="t" anchorCtr="0">
            <a:noAutofit/>
          </a:bodyPr>
          <a:lstStyle/>
          <a:p>
            <a:pPr lvl="0"/>
            <a:r>
              <a:rPr lang="it-IT" dirty="0"/>
              <a:t>L’evoluzione dei modelli GenAI</a:t>
            </a:r>
          </a:p>
        </p:txBody>
      </p:sp>
      <p:sp>
        <p:nvSpPr>
          <p:cNvPr id="349" name="Google Shape;349;p40"/>
          <p:cNvSpPr txBox="1"/>
          <p:nvPr/>
        </p:nvSpPr>
        <p:spPr>
          <a:xfrm>
            <a:off x="99326" y="838269"/>
            <a:ext cx="2704966" cy="1464553"/>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Le RNN sono una classe di reti neurali progettate per elaborare sequenze di dati, memorizzando informazioni nei loro «loop» ricorsivi, che le rendono ideali per compiti come il riconoscimento del parlato o la modellazione del linguaggio</a:t>
            </a:r>
          </a:p>
        </p:txBody>
      </p:sp>
      <p:sp>
        <p:nvSpPr>
          <p:cNvPr id="352" name="Google Shape;352;p40"/>
          <p:cNvSpPr txBox="1"/>
          <p:nvPr/>
        </p:nvSpPr>
        <p:spPr>
          <a:xfrm>
            <a:off x="118166" y="2327492"/>
            <a:ext cx="2418586" cy="234648"/>
          </a:xfrm>
          <a:prstGeom prst="rect">
            <a:avLst/>
          </a:prstGeom>
          <a:noFill/>
          <a:ln>
            <a:noFill/>
          </a:ln>
        </p:spPr>
        <p:txBody>
          <a:bodyPr spcFirstLastPara="1" wrap="square" lIns="0" tIns="0" rIns="0" bIns="0" anchor="t" anchorCtr="0">
            <a:noAutofit/>
          </a:bodyPr>
          <a:lstStyle/>
          <a:p>
            <a:r>
              <a:rPr lang="it-IT" sz="1600" b="1" cap="small" dirty="0" err="1">
                <a:solidFill>
                  <a:schemeClr val="accent3">
                    <a:lumMod val="75000"/>
                  </a:schemeClr>
                </a:solidFill>
                <a:latin typeface="+mj-lt"/>
                <a:ea typeface="DM Serif Display"/>
                <a:cs typeface="DM Serif Display"/>
                <a:sym typeface="DM Serif Display"/>
              </a:rPr>
              <a:t>Recurrent</a:t>
            </a:r>
            <a:r>
              <a:rPr lang="it-IT" sz="1600" b="1" cap="small" dirty="0">
                <a:solidFill>
                  <a:schemeClr val="accent3">
                    <a:lumMod val="75000"/>
                  </a:schemeClr>
                </a:solidFill>
                <a:latin typeface="+mj-lt"/>
                <a:ea typeface="DM Serif Display"/>
                <a:cs typeface="DM Serif Display"/>
                <a:sym typeface="DM Serif Display"/>
              </a:rPr>
              <a:t> </a:t>
            </a:r>
            <a:r>
              <a:rPr lang="it-IT" sz="1600" b="1" cap="small" dirty="0" err="1">
                <a:solidFill>
                  <a:schemeClr val="accent3">
                    <a:lumMod val="75000"/>
                  </a:schemeClr>
                </a:solidFill>
                <a:latin typeface="+mj-lt"/>
                <a:ea typeface="DM Serif Display"/>
                <a:cs typeface="DM Serif Display"/>
                <a:sym typeface="DM Serif Display"/>
              </a:rPr>
              <a:t>neural</a:t>
            </a:r>
            <a:r>
              <a:rPr lang="it-IT" sz="1600" b="1" cap="small" dirty="0">
                <a:solidFill>
                  <a:schemeClr val="accent3">
                    <a:lumMod val="75000"/>
                  </a:schemeClr>
                </a:solidFill>
                <a:latin typeface="+mj-lt"/>
                <a:ea typeface="DM Serif Display"/>
                <a:cs typeface="DM Serif Display"/>
                <a:sym typeface="DM Serif Display"/>
              </a:rPr>
              <a:t> network</a:t>
            </a:r>
            <a:endParaRPr lang="en" sz="1600" b="1" cap="small" dirty="0">
              <a:solidFill>
                <a:schemeClr val="accent3">
                  <a:lumMod val="75000"/>
                </a:schemeClr>
              </a:solidFill>
              <a:latin typeface="+mj-lt"/>
              <a:ea typeface="DM Serif Display"/>
              <a:cs typeface="DM Serif Display"/>
              <a:sym typeface="DM Serif Display"/>
            </a:endParaRPr>
          </a:p>
        </p:txBody>
      </p:sp>
      <p:sp>
        <p:nvSpPr>
          <p:cNvPr id="353" name="Google Shape;353;p40"/>
          <p:cNvSpPr txBox="1"/>
          <p:nvPr/>
        </p:nvSpPr>
        <p:spPr>
          <a:xfrm>
            <a:off x="1461905" y="250727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ea typeface="DM Serif Display"/>
                <a:cs typeface="DM Serif Display"/>
                <a:sym typeface="DM Serif Display"/>
              </a:rPr>
              <a:t>19</a:t>
            </a:r>
            <a:r>
              <a:rPr lang="en" sz="2900" dirty="0">
                <a:solidFill>
                  <a:srgbClr val="0432FF"/>
                </a:solidFill>
                <a:latin typeface="+mj-lt"/>
                <a:ea typeface="DM Serif Display"/>
                <a:cs typeface="DM Serif Display"/>
                <a:sym typeface="DM Serif Display"/>
              </a:rPr>
              <a:t>97</a:t>
            </a:r>
            <a:endParaRPr sz="2900" dirty="0">
              <a:solidFill>
                <a:srgbClr val="0432FF"/>
              </a:solidFill>
              <a:latin typeface="+mj-lt"/>
              <a:ea typeface="DM Serif Display"/>
              <a:cs typeface="DM Serif Display"/>
              <a:sym typeface="DM Serif Display"/>
            </a:endParaRPr>
          </a:p>
        </p:txBody>
      </p:sp>
      <p:sp>
        <p:nvSpPr>
          <p:cNvPr id="356" name="Google Shape;356;p40"/>
          <p:cNvSpPr txBox="1"/>
          <p:nvPr/>
        </p:nvSpPr>
        <p:spPr>
          <a:xfrm>
            <a:off x="4146679"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14</a:t>
            </a:r>
            <a:endParaRPr sz="2900" dirty="0">
              <a:solidFill>
                <a:srgbClr val="0432FF"/>
              </a:solidFill>
              <a:latin typeface="+mj-lt"/>
              <a:sym typeface="DM Serif Display"/>
            </a:endParaRPr>
          </a:p>
        </p:txBody>
      </p:sp>
      <p:sp>
        <p:nvSpPr>
          <p:cNvPr id="358" name="Google Shape;358;p40"/>
          <p:cNvSpPr txBox="1"/>
          <p:nvPr/>
        </p:nvSpPr>
        <p:spPr>
          <a:xfrm>
            <a:off x="119518" y="250727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19</a:t>
            </a:r>
            <a:r>
              <a:rPr lang="en" sz="2900" dirty="0">
                <a:solidFill>
                  <a:schemeClr val="accent3">
                    <a:lumMod val="75000"/>
                  </a:schemeClr>
                </a:solidFill>
                <a:latin typeface="+mj-lt"/>
                <a:ea typeface="DM Serif Display"/>
                <a:cs typeface="DM Serif Display"/>
                <a:sym typeface="DM Serif Display"/>
              </a:rPr>
              <a:t>72</a:t>
            </a:r>
            <a:endParaRPr sz="2900" dirty="0">
              <a:solidFill>
                <a:schemeClr val="accent3">
                  <a:lumMod val="75000"/>
                </a:schemeClr>
              </a:solidFill>
              <a:latin typeface="+mj-lt"/>
              <a:ea typeface="DM Serif Display"/>
              <a:cs typeface="DM Serif Display"/>
              <a:sym typeface="DM Serif Display"/>
            </a:endParaRPr>
          </a:p>
        </p:txBody>
      </p:sp>
      <p:sp>
        <p:nvSpPr>
          <p:cNvPr id="361" name="Google Shape;361;p40"/>
          <p:cNvSpPr txBox="1"/>
          <p:nvPr/>
        </p:nvSpPr>
        <p:spPr>
          <a:xfrm>
            <a:off x="1467615" y="2966166"/>
            <a:ext cx="2418584" cy="25190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Long short </a:t>
            </a:r>
            <a:r>
              <a:rPr lang="it-IT" sz="1600" b="1" cap="small" dirty="0" err="1">
                <a:solidFill>
                  <a:srgbClr val="0432FF"/>
                </a:solidFill>
                <a:latin typeface="+mj-lt"/>
                <a:sym typeface="DM Serif Display"/>
              </a:rPr>
              <a:t>term</a:t>
            </a:r>
            <a:r>
              <a:rPr lang="it-IT" sz="1600" b="1" cap="small" dirty="0">
                <a:solidFill>
                  <a:srgbClr val="0432FF"/>
                </a:solidFill>
                <a:latin typeface="+mj-lt"/>
                <a:sym typeface="DM Serif Display"/>
              </a:rPr>
              <a:t> </a:t>
            </a:r>
            <a:r>
              <a:rPr lang="it-IT" sz="1600" b="1" cap="small" dirty="0" err="1">
                <a:solidFill>
                  <a:srgbClr val="0432FF"/>
                </a:solidFill>
                <a:latin typeface="+mj-lt"/>
                <a:sym typeface="DM Serif Display"/>
              </a:rPr>
              <a:t>memory</a:t>
            </a:r>
            <a:endParaRPr sz="1600" b="1" cap="small" dirty="0">
              <a:solidFill>
                <a:srgbClr val="0432FF"/>
              </a:solidFill>
              <a:latin typeface="+mj-lt"/>
              <a:sym typeface="DM Serif Display"/>
            </a:endParaRPr>
          </a:p>
        </p:txBody>
      </p:sp>
      <p:sp>
        <p:nvSpPr>
          <p:cNvPr id="362" name="Google Shape;362;p40"/>
          <p:cNvSpPr txBox="1"/>
          <p:nvPr/>
        </p:nvSpPr>
        <p:spPr>
          <a:xfrm>
            <a:off x="2804292" y="250727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sym typeface="DM Serif Display"/>
              </a:rPr>
              <a:t>20</a:t>
            </a:r>
            <a:r>
              <a:rPr lang="en" sz="2900" dirty="0">
                <a:solidFill>
                  <a:schemeClr val="accent3">
                    <a:lumMod val="75000"/>
                  </a:schemeClr>
                </a:solidFill>
                <a:latin typeface="+mj-lt"/>
                <a:sym typeface="DM Serif Display"/>
              </a:rPr>
              <a:t>13</a:t>
            </a:r>
            <a:endParaRPr sz="2900" dirty="0">
              <a:solidFill>
                <a:schemeClr val="accent3">
                  <a:lumMod val="75000"/>
                </a:schemeClr>
              </a:solidFill>
              <a:latin typeface="+mj-lt"/>
              <a:sym typeface="DM Serif Display"/>
            </a:endParaRPr>
          </a:p>
        </p:txBody>
      </p:sp>
      <p:sp>
        <p:nvSpPr>
          <p:cNvPr id="364" name="Google Shape;364;p40"/>
          <p:cNvSpPr txBox="1"/>
          <p:nvPr/>
        </p:nvSpPr>
        <p:spPr>
          <a:xfrm>
            <a:off x="5489066"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20</a:t>
            </a:r>
            <a:r>
              <a:rPr lang="en" sz="2900" dirty="0">
                <a:solidFill>
                  <a:schemeClr val="accent3">
                    <a:lumMod val="75000"/>
                  </a:schemeClr>
                </a:solidFill>
                <a:latin typeface="+mj-lt"/>
                <a:ea typeface="DM Serif Display"/>
                <a:cs typeface="DM Serif Display"/>
                <a:sym typeface="DM Serif Display"/>
              </a:rPr>
              <a:t>15</a:t>
            </a:r>
            <a:endParaRPr sz="2900" dirty="0">
              <a:solidFill>
                <a:schemeClr val="accent3">
                  <a:lumMod val="75000"/>
                </a:schemeClr>
              </a:solidFill>
              <a:latin typeface="+mj-lt"/>
              <a:ea typeface="DM Serif Display"/>
              <a:cs typeface="DM Serif Display"/>
              <a:sym typeface="DM Serif Display"/>
            </a:endParaRPr>
          </a:p>
        </p:txBody>
      </p:sp>
      <p:cxnSp>
        <p:nvCxnSpPr>
          <p:cNvPr id="365" name="Google Shape;365;p40"/>
          <p:cNvCxnSpPr>
            <a:cxnSpLocks/>
            <a:stCxn id="353" idx="3"/>
          </p:cNvCxnSpPr>
          <p:nvPr/>
        </p:nvCxnSpPr>
        <p:spPr>
          <a:xfrm>
            <a:off x="2166027"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Google Shape;349;p40">
            <a:extLst>
              <a:ext uri="{FF2B5EF4-FFF2-40B4-BE49-F238E27FC236}">
                <a16:creationId xmlns:a16="http://schemas.microsoft.com/office/drawing/2014/main" id="{EBE87A8F-2A85-B09C-EF04-8BCA27222B58}"/>
              </a:ext>
            </a:extLst>
          </p:cNvPr>
          <p:cNvSpPr txBox="1"/>
          <p:nvPr/>
        </p:nvSpPr>
        <p:spPr>
          <a:xfrm>
            <a:off x="1467613" y="3238217"/>
            <a:ext cx="2494356"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Le LSTM sono una speciale architettura di RNN progettata per superare il problema della scomparsa del gradiente, rendendole efficaci nel catturare dipendenze a lungo termine nei dati sequenziali. Hanno rappresentato lo stato dell’arte fino all’avvento del transformer</a:t>
            </a:r>
          </a:p>
        </p:txBody>
      </p:sp>
      <p:sp>
        <p:nvSpPr>
          <p:cNvPr id="23" name="Google Shape;349;p40">
            <a:extLst>
              <a:ext uri="{FF2B5EF4-FFF2-40B4-BE49-F238E27FC236}">
                <a16:creationId xmlns:a16="http://schemas.microsoft.com/office/drawing/2014/main" id="{8E40EB9D-63FE-A3BD-AC64-EBACE9DAC507}"/>
              </a:ext>
            </a:extLst>
          </p:cNvPr>
          <p:cNvSpPr txBox="1"/>
          <p:nvPr/>
        </p:nvSpPr>
        <p:spPr>
          <a:xfrm>
            <a:off x="2845351" y="842556"/>
            <a:ext cx="2600711"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Comprime i dati di training in una rappresentazione ridotta stocastica che viene campionata per ricostruire l’input nel modo più fedele e controllato. Sono usati nella generazione delle immagini, nella bioinformatica, nell’apprendimento federato, etc. </a:t>
            </a:r>
          </a:p>
        </p:txBody>
      </p:sp>
      <p:sp>
        <p:nvSpPr>
          <p:cNvPr id="24" name="Google Shape;352;p40">
            <a:extLst>
              <a:ext uri="{FF2B5EF4-FFF2-40B4-BE49-F238E27FC236}">
                <a16:creationId xmlns:a16="http://schemas.microsoft.com/office/drawing/2014/main" id="{A7D8F653-1D34-80FA-6717-F277260A6449}"/>
              </a:ext>
            </a:extLst>
          </p:cNvPr>
          <p:cNvSpPr txBox="1"/>
          <p:nvPr/>
        </p:nvSpPr>
        <p:spPr>
          <a:xfrm>
            <a:off x="2848394" y="2337077"/>
            <a:ext cx="2415544"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3">
                    <a:lumMod val="75000"/>
                  </a:schemeClr>
                </a:solidFill>
                <a:latin typeface="+mj-lt"/>
                <a:sym typeface="DM Serif Display"/>
              </a:rPr>
              <a:t>Variational</a:t>
            </a:r>
            <a:r>
              <a:rPr lang="it-IT" sz="1600" b="1" cap="small" dirty="0">
                <a:solidFill>
                  <a:schemeClr val="accent3">
                    <a:lumMod val="75000"/>
                  </a:schemeClr>
                </a:solidFill>
                <a:latin typeface="+mj-lt"/>
                <a:sym typeface="DM Serif Display"/>
              </a:rPr>
              <a:t> </a:t>
            </a:r>
            <a:r>
              <a:rPr lang="it-IT" sz="1600" b="1" cap="small" dirty="0" err="1">
                <a:solidFill>
                  <a:schemeClr val="accent3">
                    <a:lumMod val="75000"/>
                  </a:schemeClr>
                </a:solidFill>
                <a:latin typeface="+mj-lt"/>
                <a:sym typeface="DM Serif Display"/>
              </a:rPr>
              <a:t>autoencoder</a:t>
            </a:r>
            <a:endParaRPr lang="it-IT" sz="1600" b="1" cap="small" dirty="0">
              <a:solidFill>
                <a:schemeClr val="accent3">
                  <a:lumMod val="75000"/>
                </a:schemeClr>
              </a:solidFill>
              <a:latin typeface="+mj-lt"/>
              <a:sym typeface="DM Serif Display"/>
            </a:endParaRPr>
          </a:p>
        </p:txBody>
      </p:sp>
      <p:cxnSp>
        <p:nvCxnSpPr>
          <p:cNvPr id="45" name="Google Shape;365;p40">
            <a:extLst>
              <a:ext uri="{FF2B5EF4-FFF2-40B4-BE49-F238E27FC236}">
                <a16:creationId xmlns:a16="http://schemas.microsoft.com/office/drawing/2014/main" id="{D7909E64-007A-D3D9-1228-C75921451F59}"/>
              </a:ext>
            </a:extLst>
          </p:cNvPr>
          <p:cNvCxnSpPr>
            <a:cxnSpLocks/>
          </p:cNvCxnSpPr>
          <p:nvPr/>
        </p:nvCxnSpPr>
        <p:spPr>
          <a:xfrm>
            <a:off x="827955" y="2779374"/>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6" name="Google Shape;365;p40">
            <a:extLst>
              <a:ext uri="{FF2B5EF4-FFF2-40B4-BE49-F238E27FC236}">
                <a16:creationId xmlns:a16="http://schemas.microsoft.com/office/drawing/2014/main" id="{5940927E-0D69-F59B-B656-FD214A8A0D55}"/>
              </a:ext>
            </a:extLst>
          </p:cNvPr>
          <p:cNvCxnSpPr>
            <a:cxnSpLocks/>
          </p:cNvCxnSpPr>
          <p:nvPr/>
        </p:nvCxnSpPr>
        <p:spPr>
          <a:xfrm>
            <a:off x="346709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7" name="Google Shape;365;p40">
            <a:extLst>
              <a:ext uri="{FF2B5EF4-FFF2-40B4-BE49-F238E27FC236}">
                <a16:creationId xmlns:a16="http://schemas.microsoft.com/office/drawing/2014/main" id="{2839CEB7-687C-CEF0-4092-D2E9325D3837}"/>
              </a:ext>
            </a:extLst>
          </p:cNvPr>
          <p:cNvCxnSpPr>
            <a:cxnSpLocks/>
          </p:cNvCxnSpPr>
          <p:nvPr/>
        </p:nvCxnSpPr>
        <p:spPr>
          <a:xfrm>
            <a:off x="485690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48" name="Google Shape;361;p40">
            <a:extLst>
              <a:ext uri="{FF2B5EF4-FFF2-40B4-BE49-F238E27FC236}">
                <a16:creationId xmlns:a16="http://schemas.microsoft.com/office/drawing/2014/main" id="{540CCA70-897E-D594-2AF9-0CEE0763C23C}"/>
              </a:ext>
            </a:extLst>
          </p:cNvPr>
          <p:cNvSpPr txBox="1"/>
          <p:nvPr/>
        </p:nvSpPr>
        <p:spPr>
          <a:xfrm>
            <a:off x="4142486" y="3209641"/>
            <a:ext cx="2600711"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Generative </a:t>
            </a:r>
            <a:r>
              <a:rPr lang="it-IT" sz="1600" b="1" cap="small" dirty="0" err="1">
                <a:solidFill>
                  <a:srgbClr val="0432FF"/>
                </a:solidFill>
                <a:latin typeface="+mj-lt"/>
                <a:sym typeface="DM Serif Display"/>
              </a:rPr>
              <a:t>Adversarial</a:t>
            </a:r>
            <a:r>
              <a:rPr lang="it-IT" sz="1600" b="1" cap="small" dirty="0">
                <a:solidFill>
                  <a:srgbClr val="0432FF"/>
                </a:solidFill>
                <a:latin typeface="+mj-lt"/>
                <a:sym typeface="DM Serif Display"/>
              </a:rPr>
              <a:t> Network</a:t>
            </a:r>
          </a:p>
        </p:txBody>
      </p:sp>
      <p:sp>
        <p:nvSpPr>
          <p:cNvPr id="49" name="Google Shape;349;p40">
            <a:extLst>
              <a:ext uri="{FF2B5EF4-FFF2-40B4-BE49-F238E27FC236}">
                <a16:creationId xmlns:a16="http://schemas.microsoft.com/office/drawing/2014/main" id="{E10A775C-4523-8B35-E5A8-9169F34EC2E1}"/>
              </a:ext>
            </a:extLst>
          </p:cNvPr>
          <p:cNvSpPr txBox="1"/>
          <p:nvPr/>
        </p:nvSpPr>
        <p:spPr>
          <a:xfrm>
            <a:off x="4142484" y="3478890"/>
            <a:ext cx="2600711"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Le GAN creano dati simili a quelli di addestramento tramite un gioco competitivo tra due reti, un generatore che crea dati e un discriminatore che valuta la loro autenticità. Sono usate per la generazione di immagini, sintesi di video, data </a:t>
            </a:r>
            <a:r>
              <a:rPr lang="it-IT" sz="1100" dirty="0" err="1">
                <a:solidFill>
                  <a:srgbClr val="0432FF"/>
                </a:solidFill>
                <a:latin typeface="+mj-lt"/>
                <a:ea typeface="Open Sans"/>
                <a:cs typeface="Open Sans"/>
                <a:sym typeface="Open Sans"/>
              </a:rPr>
              <a:t>augmentation</a:t>
            </a:r>
            <a:r>
              <a:rPr lang="it-IT" sz="1100" dirty="0">
                <a:solidFill>
                  <a:srgbClr val="0432FF"/>
                </a:solidFill>
                <a:latin typeface="+mj-lt"/>
                <a:ea typeface="Open Sans"/>
                <a:cs typeface="Open Sans"/>
                <a:sym typeface="Open Sans"/>
              </a:rPr>
              <a:t>, etc. </a:t>
            </a:r>
          </a:p>
        </p:txBody>
      </p:sp>
      <p:cxnSp>
        <p:nvCxnSpPr>
          <p:cNvPr id="50" name="Google Shape;365;p40">
            <a:extLst>
              <a:ext uri="{FF2B5EF4-FFF2-40B4-BE49-F238E27FC236}">
                <a16:creationId xmlns:a16="http://schemas.microsoft.com/office/drawing/2014/main" id="{8D9A1C3B-2AC1-926E-FF1E-75887DFD5629}"/>
              </a:ext>
            </a:extLst>
          </p:cNvPr>
          <p:cNvCxnSpPr>
            <a:cxnSpLocks/>
          </p:cNvCxnSpPr>
          <p:nvPr/>
        </p:nvCxnSpPr>
        <p:spPr>
          <a:xfrm>
            <a:off x="6194628"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51" name="Google Shape;349;p40">
            <a:extLst>
              <a:ext uri="{FF2B5EF4-FFF2-40B4-BE49-F238E27FC236}">
                <a16:creationId xmlns:a16="http://schemas.microsoft.com/office/drawing/2014/main" id="{10998730-8CB5-15A2-94A4-6D93EF94987F}"/>
              </a:ext>
            </a:extLst>
          </p:cNvPr>
          <p:cNvSpPr txBox="1"/>
          <p:nvPr/>
        </p:nvSpPr>
        <p:spPr>
          <a:xfrm>
            <a:off x="5504548" y="838269"/>
            <a:ext cx="3182252"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rPr>
              <a:t>I modelli di diffusione generano dati gradualmente, partendo da un pattern di rumore e applicando un processo inverso di diffusione per produrre output che assomigliano ai dati di addestramento. Trovano applicazione nella generazione di immagini e audio, in biologia computazionale e generazione video</a:t>
            </a:r>
          </a:p>
        </p:txBody>
      </p:sp>
      <p:sp>
        <p:nvSpPr>
          <p:cNvPr id="52" name="Google Shape;352;p40">
            <a:extLst>
              <a:ext uri="{FF2B5EF4-FFF2-40B4-BE49-F238E27FC236}">
                <a16:creationId xmlns:a16="http://schemas.microsoft.com/office/drawing/2014/main" id="{C67231C4-EBE2-D423-7D6C-653B73E35480}"/>
              </a:ext>
            </a:extLst>
          </p:cNvPr>
          <p:cNvSpPr txBox="1"/>
          <p:nvPr/>
        </p:nvSpPr>
        <p:spPr>
          <a:xfrm>
            <a:off x="5507591" y="2332790"/>
            <a:ext cx="2098636"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3">
                    <a:lumMod val="75000"/>
                  </a:schemeClr>
                </a:solidFill>
                <a:latin typeface="+mj-lt"/>
                <a:sym typeface="DM Serif Display"/>
              </a:rPr>
              <a:t>Modello di diffusione</a:t>
            </a:r>
          </a:p>
        </p:txBody>
      </p:sp>
      <p:sp>
        <p:nvSpPr>
          <p:cNvPr id="53" name="Google Shape;356;p40">
            <a:extLst>
              <a:ext uri="{FF2B5EF4-FFF2-40B4-BE49-F238E27FC236}">
                <a16:creationId xmlns:a16="http://schemas.microsoft.com/office/drawing/2014/main" id="{8B253334-E50A-73AB-5A16-CD50BEAEFAB5}"/>
              </a:ext>
            </a:extLst>
          </p:cNvPr>
          <p:cNvSpPr txBox="1"/>
          <p:nvPr/>
        </p:nvSpPr>
        <p:spPr>
          <a:xfrm>
            <a:off x="6817359" y="250913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17</a:t>
            </a:r>
            <a:endParaRPr sz="2900" dirty="0">
              <a:solidFill>
                <a:srgbClr val="0432FF"/>
              </a:solidFill>
              <a:latin typeface="+mj-lt"/>
              <a:sym typeface="DM Serif Display"/>
            </a:endParaRPr>
          </a:p>
        </p:txBody>
      </p:sp>
      <p:sp>
        <p:nvSpPr>
          <p:cNvPr id="54" name="Google Shape;361;p40">
            <a:extLst>
              <a:ext uri="{FF2B5EF4-FFF2-40B4-BE49-F238E27FC236}">
                <a16:creationId xmlns:a16="http://schemas.microsoft.com/office/drawing/2014/main" id="{138BBDFE-244D-42BA-1506-B179EE5DD279}"/>
              </a:ext>
            </a:extLst>
          </p:cNvPr>
          <p:cNvSpPr txBox="1"/>
          <p:nvPr/>
        </p:nvSpPr>
        <p:spPr>
          <a:xfrm>
            <a:off x="6817361" y="2962306"/>
            <a:ext cx="1962900" cy="249100"/>
          </a:xfrm>
          <a:prstGeom prst="rect">
            <a:avLst/>
          </a:prstGeom>
          <a:noFill/>
          <a:ln>
            <a:noFill/>
          </a:ln>
        </p:spPr>
        <p:txBody>
          <a:bodyPr spcFirstLastPara="1" wrap="square" lIns="0" tIns="0" rIns="0" bIns="0" anchor="b" anchorCtr="0">
            <a:noAutofit/>
          </a:bodyPr>
          <a:lstStyle/>
          <a:p>
            <a:r>
              <a:rPr lang="it-IT" sz="1600" b="1" cap="small" dirty="0">
                <a:solidFill>
                  <a:srgbClr val="0432FF"/>
                </a:solidFill>
                <a:latin typeface="+mj-lt"/>
                <a:sym typeface="DM Serif Display"/>
              </a:rPr>
              <a:t>Transformer</a:t>
            </a:r>
          </a:p>
        </p:txBody>
      </p:sp>
      <p:sp>
        <p:nvSpPr>
          <p:cNvPr id="55" name="Google Shape;349;p40">
            <a:extLst>
              <a:ext uri="{FF2B5EF4-FFF2-40B4-BE49-F238E27FC236}">
                <a16:creationId xmlns:a16="http://schemas.microsoft.com/office/drawing/2014/main" id="{995C9787-C893-DC36-015F-C92912FE2D0F}"/>
              </a:ext>
            </a:extLst>
          </p:cNvPr>
          <p:cNvSpPr txBox="1"/>
          <p:nvPr/>
        </p:nvSpPr>
        <p:spPr>
          <a:xfrm>
            <a:off x="6817359" y="3231554"/>
            <a:ext cx="2326641" cy="1591559"/>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Introdotto da ricercatori di Google, è un tipo di architettura per l'elaborazione del linguaggio naturale che utilizza meccanismi di attenzione per catturare relazioni complesse nei dati sequenziali. Sono alla base degli LLM di tipo GPT e BERT </a:t>
            </a:r>
          </a:p>
        </p:txBody>
      </p:sp>
    </p:spTree>
    <p:extLst>
      <p:ext uri="{BB962C8B-B14F-4D97-AF65-F5344CB8AC3E}">
        <p14:creationId xmlns:p14="http://schemas.microsoft.com/office/powerpoint/2010/main" val="38648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ppt_h*1.125000"/>
                                          </p:val>
                                        </p:tav>
                                        <p:tav tm="100000">
                                          <p:val>
                                            <p:strVal val="#ppt_y"/>
                                          </p:val>
                                        </p:tav>
                                      </p:tavLst>
                                    </p:anim>
                                    <p:animEffect transition="in" filter="wipe(up)">
                                      <p:cBhvr>
                                        <p:cTn id="8" dur="500"/>
                                        <p:tgtEl>
                                          <p:spTgt spid="349"/>
                                        </p:tgtEl>
                                      </p:cBhvr>
                                    </p:animEffect>
                                  </p:childTnLst>
                                  <p:subTnLst>
                                    <p:set>
                                      <p:cBhvr override="childStyle">
                                        <p:cTn dur="1" fill="hold" display="0" masterRel="nextClick" afterEffect="1"/>
                                        <p:tgtEl>
                                          <p:spTgt spid="349"/>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52"/>
                                        </p:tgtEl>
                                        <p:attrNameLst>
                                          <p:attrName>style.visibility</p:attrName>
                                        </p:attrNameLst>
                                      </p:cBhvr>
                                      <p:to>
                                        <p:strVal val="visible"/>
                                      </p:to>
                                    </p:set>
                                    <p:anim calcmode="lin" valueType="num">
                                      <p:cBhvr additive="base">
                                        <p:cTn id="11" dur="500"/>
                                        <p:tgtEl>
                                          <p:spTgt spid="352"/>
                                        </p:tgtEl>
                                        <p:attrNameLst>
                                          <p:attrName>ppt_y</p:attrName>
                                        </p:attrNameLst>
                                      </p:cBhvr>
                                      <p:tavLst>
                                        <p:tav tm="0">
                                          <p:val>
                                            <p:strVal val="#ppt_y+#ppt_h*1.125000"/>
                                          </p:val>
                                        </p:tav>
                                        <p:tav tm="100000">
                                          <p:val>
                                            <p:strVal val="#ppt_y"/>
                                          </p:val>
                                        </p:tav>
                                      </p:tavLst>
                                    </p:anim>
                                    <p:animEffect transition="in" filter="wipe(up)">
                                      <p:cBhvr>
                                        <p:cTn id="12" dur="500"/>
                                        <p:tgtEl>
                                          <p:spTgt spid="35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up)">
                                      <p:cBhvr>
                                        <p:cTn id="16" dur="500"/>
                                        <p:tgtEl>
                                          <p:spTgt spid="35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up)">
                                      <p:cBhvr>
                                        <p:cTn id="22" dur="500"/>
                                        <p:tgtEl>
                                          <p:spTgt spid="4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3"/>
                                        </p:tgtEl>
                                        <p:attrNameLst>
                                          <p:attrName>style.visibility</p:attrName>
                                        </p:attrNameLst>
                                      </p:cBhvr>
                                      <p:to>
                                        <p:strVal val="visible"/>
                                      </p:to>
                                    </p:set>
                                    <p:anim calcmode="lin" valueType="num">
                                      <p:cBhvr additive="base">
                                        <p:cTn id="25" dur="500"/>
                                        <p:tgtEl>
                                          <p:spTgt spid="353"/>
                                        </p:tgtEl>
                                        <p:attrNameLst>
                                          <p:attrName>ppt_y</p:attrName>
                                        </p:attrNameLst>
                                      </p:cBhvr>
                                      <p:tavLst>
                                        <p:tav tm="0">
                                          <p:val>
                                            <p:strVal val="#ppt_y+#ppt_h*1.125000"/>
                                          </p:val>
                                        </p:tav>
                                        <p:tav tm="100000">
                                          <p:val>
                                            <p:strVal val="#ppt_y"/>
                                          </p:val>
                                        </p:tav>
                                      </p:tavLst>
                                    </p:anim>
                                    <p:animEffect transition="in" filter="wipe(up)">
                                      <p:cBhvr>
                                        <p:cTn id="26" dur="500"/>
                                        <p:tgtEl>
                                          <p:spTgt spid="35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61"/>
                                        </p:tgtEl>
                                        <p:attrNameLst>
                                          <p:attrName>style.visibility</p:attrName>
                                        </p:attrNameLst>
                                      </p:cBhvr>
                                      <p:to>
                                        <p:strVal val="visible"/>
                                      </p:to>
                                    </p:set>
                                    <p:anim calcmode="lin" valueType="num">
                                      <p:cBhvr additive="base">
                                        <p:cTn id="29" dur="500"/>
                                        <p:tgtEl>
                                          <p:spTgt spid="361"/>
                                        </p:tgtEl>
                                        <p:attrNameLst>
                                          <p:attrName>ppt_y</p:attrName>
                                        </p:attrNameLst>
                                      </p:cBhvr>
                                      <p:tavLst>
                                        <p:tav tm="0">
                                          <p:val>
                                            <p:strVal val="#ppt_y+#ppt_h*1.125000"/>
                                          </p:val>
                                        </p:tav>
                                        <p:tav tm="100000">
                                          <p:val>
                                            <p:strVal val="#ppt_y"/>
                                          </p:val>
                                        </p:tav>
                                      </p:tavLst>
                                    </p:anim>
                                    <p:animEffect transition="in" filter="wipe(up)">
                                      <p:cBhvr>
                                        <p:cTn id="30" dur="500"/>
                                        <p:tgtEl>
                                          <p:spTgt spid="361"/>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65"/>
                                        </p:tgtEl>
                                        <p:attrNameLst>
                                          <p:attrName>style.visibility</p:attrName>
                                        </p:attrNameLst>
                                      </p:cBhvr>
                                      <p:to>
                                        <p:strVal val="visible"/>
                                      </p:to>
                                    </p:set>
                                    <p:anim calcmode="lin" valueType="num">
                                      <p:cBhvr additive="base">
                                        <p:cTn id="39" dur="500"/>
                                        <p:tgtEl>
                                          <p:spTgt spid="365"/>
                                        </p:tgtEl>
                                        <p:attrNameLst>
                                          <p:attrName>ppt_y</p:attrName>
                                        </p:attrNameLst>
                                      </p:cBhvr>
                                      <p:tavLst>
                                        <p:tav tm="0">
                                          <p:val>
                                            <p:strVal val="#ppt_y+#ppt_h*1.125000"/>
                                          </p:val>
                                        </p:tav>
                                        <p:tav tm="100000">
                                          <p:val>
                                            <p:strVal val="#ppt_y"/>
                                          </p:val>
                                        </p:tav>
                                      </p:tavLst>
                                    </p:anim>
                                    <p:animEffect transition="in" filter="wipe(up)">
                                      <p:cBhvr>
                                        <p:cTn id="40" dur="500"/>
                                        <p:tgtEl>
                                          <p:spTgt spid="36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62"/>
                                        </p:tgtEl>
                                        <p:attrNameLst>
                                          <p:attrName>style.visibility</p:attrName>
                                        </p:attrNameLst>
                                      </p:cBhvr>
                                      <p:to>
                                        <p:strVal val="visible"/>
                                      </p:to>
                                    </p:set>
                                    <p:anim calcmode="lin" valueType="num">
                                      <p:cBhvr additive="base">
                                        <p:cTn id="43" dur="500"/>
                                        <p:tgtEl>
                                          <p:spTgt spid="362"/>
                                        </p:tgtEl>
                                        <p:attrNameLst>
                                          <p:attrName>ppt_y</p:attrName>
                                        </p:attrNameLst>
                                      </p:cBhvr>
                                      <p:tavLst>
                                        <p:tav tm="0">
                                          <p:val>
                                            <p:strVal val="#ppt_y+#ppt_h*1.125000"/>
                                          </p:val>
                                        </p:tav>
                                        <p:tav tm="100000">
                                          <p:val>
                                            <p:strVal val="#ppt_y"/>
                                          </p:val>
                                        </p:tav>
                                      </p:tavLst>
                                    </p:anim>
                                    <p:animEffect transition="in" filter="wipe(up)">
                                      <p:cBhvr>
                                        <p:cTn id="44" dur="500"/>
                                        <p:tgtEl>
                                          <p:spTgt spid="362"/>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p:tgtEl>
                                          <p:spTgt spid="24"/>
                                        </p:tgtEl>
                                        <p:attrNameLst>
                                          <p:attrName>ppt_y</p:attrName>
                                        </p:attrNameLst>
                                      </p:cBhvr>
                                      <p:tavLst>
                                        <p:tav tm="0">
                                          <p:val>
                                            <p:strVal val="#ppt_y+#ppt_h*1.125000"/>
                                          </p:val>
                                        </p:tav>
                                        <p:tav tm="100000">
                                          <p:val>
                                            <p:strVal val="#ppt_y"/>
                                          </p:val>
                                        </p:tav>
                                      </p:tavLst>
                                    </p:anim>
                                    <p:animEffect transition="in" filter="wipe(up)">
                                      <p:cBhvr>
                                        <p:cTn id="48" dur="500"/>
                                        <p:tgtEl>
                                          <p:spTgt spid="2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56"/>
                                        </p:tgtEl>
                                        <p:attrNameLst>
                                          <p:attrName>style.visibility</p:attrName>
                                        </p:attrNameLst>
                                      </p:cBhvr>
                                      <p:to>
                                        <p:strVal val="visible"/>
                                      </p:to>
                                    </p:set>
                                    <p:anim calcmode="lin" valueType="num">
                                      <p:cBhvr additive="base">
                                        <p:cTn id="61" dur="500"/>
                                        <p:tgtEl>
                                          <p:spTgt spid="356"/>
                                        </p:tgtEl>
                                        <p:attrNameLst>
                                          <p:attrName>ppt_y</p:attrName>
                                        </p:attrNameLst>
                                      </p:cBhvr>
                                      <p:tavLst>
                                        <p:tav tm="0">
                                          <p:val>
                                            <p:strVal val="#ppt_y+#ppt_h*1.125000"/>
                                          </p:val>
                                        </p:tav>
                                        <p:tav tm="100000">
                                          <p:val>
                                            <p:strVal val="#ppt_y"/>
                                          </p:val>
                                        </p:tav>
                                      </p:tavLst>
                                    </p:anim>
                                    <p:animEffect transition="in" filter="wipe(up)">
                                      <p:cBhvr>
                                        <p:cTn id="62" dur="500"/>
                                        <p:tgtEl>
                                          <p:spTgt spid="356"/>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p:tgtEl>
                                          <p:spTgt spid="48"/>
                                        </p:tgtEl>
                                        <p:attrNameLst>
                                          <p:attrName>ppt_y</p:attrName>
                                        </p:attrNameLst>
                                      </p:cBhvr>
                                      <p:tavLst>
                                        <p:tav tm="0">
                                          <p:val>
                                            <p:strVal val="#ppt_y+#ppt_h*1.125000"/>
                                          </p:val>
                                        </p:tav>
                                        <p:tav tm="100000">
                                          <p:val>
                                            <p:strVal val="#ppt_y"/>
                                          </p:val>
                                        </p:tav>
                                      </p:tavLst>
                                    </p:anim>
                                    <p:animEffect transition="in" filter="wipe(up)">
                                      <p:cBhvr>
                                        <p:cTn id="66" dur="500"/>
                                        <p:tgtEl>
                                          <p:spTgt spid="48"/>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p:tgtEl>
                                          <p:spTgt spid="49"/>
                                        </p:tgtEl>
                                        <p:attrNameLst>
                                          <p:attrName>ppt_y</p:attrName>
                                        </p:attrNameLst>
                                      </p:cBhvr>
                                      <p:tavLst>
                                        <p:tav tm="0">
                                          <p:val>
                                            <p:strVal val="#ppt_y+#ppt_h*1.125000"/>
                                          </p:val>
                                        </p:tav>
                                        <p:tav tm="100000">
                                          <p:val>
                                            <p:strVal val="#ppt_y"/>
                                          </p:val>
                                        </p:tav>
                                      </p:tavLst>
                                    </p:anim>
                                    <p:animEffect transition="in" filter="wipe(up)">
                                      <p:cBhvr>
                                        <p:cTn id="70"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p:tgtEl>
                                          <p:spTgt spid="47"/>
                                        </p:tgtEl>
                                        <p:attrNameLst>
                                          <p:attrName>ppt_y</p:attrName>
                                        </p:attrNameLst>
                                      </p:cBhvr>
                                      <p:tavLst>
                                        <p:tav tm="0">
                                          <p:val>
                                            <p:strVal val="#ppt_y+#ppt_h*1.125000"/>
                                          </p:val>
                                        </p:tav>
                                        <p:tav tm="100000">
                                          <p:val>
                                            <p:strVal val="#ppt_y"/>
                                          </p:val>
                                        </p:tav>
                                      </p:tavLst>
                                    </p:anim>
                                    <p:animEffect transition="in" filter="wipe(up)">
                                      <p:cBhvr>
                                        <p:cTn id="76" dur="500"/>
                                        <p:tgtEl>
                                          <p:spTgt spid="4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364"/>
                                        </p:tgtEl>
                                        <p:attrNameLst>
                                          <p:attrName>style.visibility</p:attrName>
                                        </p:attrNameLst>
                                      </p:cBhvr>
                                      <p:to>
                                        <p:strVal val="visible"/>
                                      </p:to>
                                    </p:set>
                                    <p:anim calcmode="lin" valueType="num">
                                      <p:cBhvr additive="base">
                                        <p:cTn id="79" dur="500"/>
                                        <p:tgtEl>
                                          <p:spTgt spid="364"/>
                                        </p:tgtEl>
                                        <p:attrNameLst>
                                          <p:attrName>ppt_y</p:attrName>
                                        </p:attrNameLst>
                                      </p:cBhvr>
                                      <p:tavLst>
                                        <p:tav tm="0">
                                          <p:val>
                                            <p:strVal val="#ppt_y+#ppt_h*1.125000"/>
                                          </p:val>
                                        </p:tav>
                                        <p:tav tm="100000">
                                          <p:val>
                                            <p:strVal val="#ppt_y"/>
                                          </p:val>
                                        </p:tav>
                                      </p:tavLst>
                                    </p:anim>
                                    <p:animEffect transition="in" filter="wipe(up)">
                                      <p:cBhvr>
                                        <p:cTn id="80" dur="500"/>
                                        <p:tgtEl>
                                          <p:spTgt spid="36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p:tgtEl>
                                          <p:spTgt spid="51"/>
                                        </p:tgtEl>
                                        <p:attrNameLst>
                                          <p:attrName>ppt_y</p:attrName>
                                        </p:attrNameLst>
                                      </p:cBhvr>
                                      <p:tavLst>
                                        <p:tav tm="0">
                                          <p:val>
                                            <p:strVal val="#ppt_y+#ppt_h*1.125000"/>
                                          </p:val>
                                        </p:tav>
                                        <p:tav tm="100000">
                                          <p:val>
                                            <p:strVal val="#ppt_y"/>
                                          </p:val>
                                        </p:tav>
                                      </p:tavLst>
                                    </p:anim>
                                    <p:animEffect transition="in" filter="wipe(up)">
                                      <p:cBhvr>
                                        <p:cTn id="88"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ppt_y</p:attrName>
                                        </p:attrNameLst>
                                      </p:cBhvr>
                                      <p:tavLst>
                                        <p:tav tm="0">
                                          <p:val>
                                            <p:strVal val="#ppt_y+#ppt_h*1.125000"/>
                                          </p:val>
                                        </p:tav>
                                        <p:tav tm="100000">
                                          <p:val>
                                            <p:strVal val="#ppt_y"/>
                                          </p:val>
                                        </p:tav>
                                      </p:tavLst>
                                    </p:anim>
                                    <p:animEffect transition="in" filter="wipe(up)">
                                      <p:cBhvr>
                                        <p:cTn id="94" dur="500"/>
                                        <p:tgtEl>
                                          <p:spTgt spid="5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p:tgtEl>
                                          <p:spTgt spid="53"/>
                                        </p:tgtEl>
                                        <p:attrNameLst>
                                          <p:attrName>ppt_y</p:attrName>
                                        </p:attrNameLst>
                                      </p:cBhvr>
                                      <p:tavLst>
                                        <p:tav tm="0">
                                          <p:val>
                                            <p:strVal val="#ppt_y+#ppt_h*1.125000"/>
                                          </p:val>
                                        </p:tav>
                                        <p:tav tm="100000">
                                          <p:val>
                                            <p:strVal val="#ppt_y"/>
                                          </p:val>
                                        </p:tav>
                                      </p:tavLst>
                                    </p:anim>
                                    <p:animEffect transition="in" filter="wipe(up)">
                                      <p:cBhvr>
                                        <p:cTn id="98" dur="500"/>
                                        <p:tgtEl>
                                          <p:spTgt spid="53"/>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p:tgtEl>
                                          <p:spTgt spid="54"/>
                                        </p:tgtEl>
                                        <p:attrNameLst>
                                          <p:attrName>ppt_y</p:attrName>
                                        </p:attrNameLst>
                                      </p:cBhvr>
                                      <p:tavLst>
                                        <p:tav tm="0">
                                          <p:val>
                                            <p:strVal val="#ppt_y+#ppt_h*1.125000"/>
                                          </p:val>
                                        </p:tav>
                                        <p:tav tm="100000">
                                          <p:val>
                                            <p:strVal val="#ppt_y"/>
                                          </p:val>
                                        </p:tav>
                                      </p:tavLst>
                                    </p:anim>
                                    <p:animEffect transition="in" filter="wipe(up)">
                                      <p:cBhvr>
                                        <p:cTn id="102" dur="500"/>
                                        <p:tgtEl>
                                          <p:spTgt spid="54"/>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p:tgtEl>
                                          <p:spTgt spid="55"/>
                                        </p:tgtEl>
                                        <p:attrNameLst>
                                          <p:attrName>ppt_y</p:attrName>
                                        </p:attrNameLst>
                                      </p:cBhvr>
                                      <p:tavLst>
                                        <p:tav tm="0">
                                          <p:val>
                                            <p:strVal val="#ppt_y+#ppt_h*1.125000"/>
                                          </p:val>
                                        </p:tav>
                                        <p:tav tm="100000">
                                          <p:val>
                                            <p:strVal val="#ppt_y"/>
                                          </p:val>
                                        </p:tav>
                                      </p:tavLst>
                                    </p:anim>
                                    <p:animEffect transition="in" filter="wipe(up)">
                                      <p:cBhvr>
                                        <p:cTn id="10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p:bldP spid="352" grpId="0"/>
      <p:bldP spid="353" grpId="0"/>
      <p:bldP spid="356" grpId="0"/>
      <p:bldP spid="358" grpId="0"/>
      <p:bldP spid="361" grpId="0"/>
      <p:bldP spid="362" grpId="0"/>
      <p:bldP spid="364" grpId="0"/>
      <p:bldP spid="14" grpId="0"/>
      <p:bldP spid="23" grpId="0"/>
      <p:bldP spid="24" grpId="0"/>
      <p:bldP spid="48" grpId="0"/>
      <p:bldP spid="49" grpId="0"/>
      <p:bldP spid="51" grpId="0"/>
      <p:bldP spid="52" grpId="0"/>
      <p:bldP spid="53"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p:txBody>
          <a:bodyPr spcFirstLastPara="1" wrap="square" lIns="91425" tIns="91425" rIns="91425" bIns="91425" anchor="t" anchorCtr="0">
            <a:noAutofit/>
          </a:bodyPr>
          <a:lstStyle/>
          <a:p>
            <a:pPr lvl="0"/>
            <a:r>
              <a:rPr lang="it-IT" dirty="0"/>
              <a:t>L’evoluzione dei prodotti GenAI</a:t>
            </a:r>
          </a:p>
        </p:txBody>
      </p:sp>
      <p:sp>
        <p:nvSpPr>
          <p:cNvPr id="349" name="Google Shape;349;p40"/>
          <p:cNvSpPr txBox="1"/>
          <p:nvPr/>
        </p:nvSpPr>
        <p:spPr>
          <a:xfrm>
            <a:off x="99326" y="838269"/>
            <a:ext cx="2505415" cy="1464553"/>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Il primo chatbot che imitava il comportamento di un terapeuta, utilizzando tecniche di riformulazione e riflessione delle domande poste dall'utente. L’effetto Eliza descrive il fenomeno per cui le persone attribuiscono capacità di comprensione e intelligenza umana a sistemi informatici</a:t>
            </a:r>
          </a:p>
        </p:txBody>
      </p:sp>
      <p:sp>
        <p:nvSpPr>
          <p:cNvPr id="352" name="Google Shape;352;p40"/>
          <p:cNvSpPr txBox="1"/>
          <p:nvPr/>
        </p:nvSpPr>
        <p:spPr>
          <a:xfrm>
            <a:off x="118166" y="2327492"/>
            <a:ext cx="2314138" cy="234648"/>
          </a:xfrm>
          <a:prstGeom prst="rect">
            <a:avLst/>
          </a:prstGeom>
          <a:noFill/>
          <a:ln>
            <a:noFill/>
          </a:ln>
        </p:spPr>
        <p:txBody>
          <a:bodyPr spcFirstLastPara="1" wrap="square" lIns="0" tIns="0" rIns="0" bIns="0" anchor="t" anchorCtr="0">
            <a:noAutofit/>
          </a:bodyPr>
          <a:lstStyle/>
          <a:p>
            <a:r>
              <a:rPr lang="en" sz="1600" b="1" cap="small" dirty="0">
                <a:solidFill>
                  <a:schemeClr val="accent3">
                    <a:lumMod val="75000"/>
                  </a:schemeClr>
                </a:solidFill>
                <a:latin typeface="+mj-lt"/>
                <a:ea typeface="DM Serif Display"/>
                <a:cs typeface="DM Serif Display"/>
                <a:sym typeface="DM Serif Display"/>
              </a:rPr>
              <a:t>Eliza, </a:t>
            </a:r>
            <a:r>
              <a:rPr lang="it-IT" sz="1600" b="1" cap="small" dirty="0">
                <a:solidFill>
                  <a:schemeClr val="accent3">
                    <a:lumMod val="75000"/>
                  </a:schemeClr>
                </a:solidFill>
                <a:latin typeface="+mj-lt"/>
                <a:ea typeface="DM Serif Display"/>
                <a:cs typeface="DM Serif Display"/>
                <a:sym typeface="DM Serif Display"/>
              </a:rPr>
              <a:t>Joseph </a:t>
            </a:r>
            <a:r>
              <a:rPr lang="it-IT" sz="1600" b="1" cap="small" dirty="0" err="1">
                <a:solidFill>
                  <a:schemeClr val="accent3">
                    <a:lumMod val="75000"/>
                  </a:schemeClr>
                </a:solidFill>
                <a:latin typeface="+mj-lt"/>
                <a:ea typeface="DM Serif Display"/>
                <a:cs typeface="DM Serif Display"/>
                <a:sym typeface="DM Serif Display"/>
              </a:rPr>
              <a:t>Weizenbaum</a:t>
            </a:r>
            <a:endParaRPr lang="en" sz="1600" b="1" cap="small" dirty="0">
              <a:solidFill>
                <a:schemeClr val="accent3">
                  <a:lumMod val="75000"/>
                </a:schemeClr>
              </a:solidFill>
              <a:latin typeface="+mj-lt"/>
              <a:ea typeface="DM Serif Display"/>
              <a:cs typeface="DM Serif Display"/>
              <a:sym typeface="DM Serif Display"/>
            </a:endParaRPr>
          </a:p>
        </p:txBody>
      </p:sp>
      <p:sp>
        <p:nvSpPr>
          <p:cNvPr id="353" name="Google Shape;353;p40"/>
          <p:cNvSpPr txBox="1"/>
          <p:nvPr/>
        </p:nvSpPr>
        <p:spPr>
          <a:xfrm>
            <a:off x="1461905" y="250727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ea typeface="DM Serif Display"/>
                <a:cs typeface="DM Serif Display"/>
                <a:sym typeface="DM Serif Display"/>
              </a:rPr>
              <a:t>20</a:t>
            </a:r>
            <a:r>
              <a:rPr lang="en" sz="2900" dirty="0">
                <a:solidFill>
                  <a:srgbClr val="0432FF"/>
                </a:solidFill>
                <a:latin typeface="+mj-lt"/>
                <a:ea typeface="DM Serif Display"/>
                <a:cs typeface="DM Serif Display"/>
                <a:sym typeface="DM Serif Display"/>
              </a:rPr>
              <a:t>06</a:t>
            </a:r>
            <a:endParaRPr sz="2900" dirty="0">
              <a:solidFill>
                <a:srgbClr val="0432FF"/>
              </a:solidFill>
              <a:latin typeface="+mj-lt"/>
              <a:ea typeface="DM Serif Display"/>
              <a:cs typeface="DM Serif Display"/>
              <a:sym typeface="DM Serif Display"/>
            </a:endParaRPr>
          </a:p>
        </p:txBody>
      </p:sp>
      <p:sp>
        <p:nvSpPr>
          <p:cNvPr id="356" name="Google Shape;356;p40"/>
          <p:cNvSpPr txBox="1"/>
          <p:nvPr/>
        </p:nvSpPr>
        <p:spPr>
          <a:xfrm>
            <a:off x="4146679"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18</a:t>
            </a:r>
            <a:endParaRPr sz="2900" dirty="0">
              <a:solidFill>
                <a:srgbClr val="0432FF"/>
              </a:solidFill>
              <a:latin typeface="+mj-lt"/>
              <a:sym typeface="DM Serif Display"/>
            </a:endParaRPr>
          </a:p>
        </p:txBody>
      </p:sp>
      <p:sp>
        <p:nvSpPr>
          <p:cNvPr id="358" name="Google Shape;358;p40"/>
          <p:cNvSpPr txBox="1"/>
          <p:nvPr/>
        </p:nvSpPr>
        <p:spPr>
          <a:xfrm>
            <a:off x="119518" y="250727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19</a:t>
            </a:r>
            <a:r>
              <a:rPr lang="en" sz="2900" dirty="0">
                <a:solidFill>
                  <a:schemeClr val="accent3">
                    <a:lumMod val="75000"/>
                  </a:schemeClr>
                </a:solidFill>
                <a:latin typeface="+mj-lt"/>
                <a:ea typeface="DM Serif Display"/>
                <a:cs typeface="DM Serif Display"/>
                <a:sym typeface="DM Serif Display"/>
              </a:rPr>
              <a:t>66</a:t>
            </a:r>
            <a:endParaRPr sz="2900" dirty="0">
              <a:solidFill>
                <a:schemeClr val="accent3">
                  <a:lumMod val="75000"/>
                </a:schemeClr>
              </a:solidFill>
              <a:latin typeface="+mj-lt"/>
              <a:ea typeface="DM Serif Display"/>
              <a:cs typeface="DM Serif Display"/>
              <a:sym typeface="DM Serif Display"/>
            </a:endParaRPr>
          </a:p>
        </p:txBody>
      </p:sp>
      <p:sp>
        <p:nvSpPr>
          <p:cNvPr id="361" name="Google Shape;361;p40"/>
          <p:cNvSpPr txBox="1"/>
          <p:nvPr/>
        </p:nvSpPr>
        <p:spPr>
          <a:xfrm>
            <a:off x="1467615" y="2973661"/>
            <a:ext cx="1962900" cy="25190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Google </a:t>
            </a:r>
            <a:r>
              <a:rPr lang="it-IT" sz="1600" b="1" cap="small" dirty="0" err="1">
                <a:solidFill>
                  <a:srgbClr val="0432FF"/>
                </a:solidFill>
                <a:latin typeface="+mj-lt"/>
                <a:sym typeface="DM Serif Display"/>
              </a:rPr>
              <a:t>Translate</a:t>
            </a:r>
            <a:endParaRPr sz="1600" b="1" cap="small" dirty="0">
              <a:solidFill>
                <a:srgbClr val="0432FF"/>
              </a:solidFill>
              <a:latin typeface="+mj-lt"/>
              <a:sym typeface="DM Serif Display"/>
            </a:endParaRPr>
          </a:p>
        </p:txBody>
      </p:sp>
      <p:sp>
        <p:nvSpPr>
          <p:cNvPr id="362" name="Google Shape;362;p40"/>
          <p:cNvSpPr txBox="1"/>
          <p:nvPr/>
        </p:nvSpPr>
        <p:spPr>
          <a:xfrm>
            <a:off x="2804292" y="250727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sym typeface="DM Serif Display"/>
              </a:rPr>
              <a:t>20</a:t>
            </a:r>
            <a:r>
              <a:rPr lang="en" sz="2900" dirty="0">
                <a:solidFill>
                  <a:schemeClr val="accent3">
                    <a:lumMod val="75000"/>
                  </a:schemeClr>
                </a:solidFill>
                <a:latin typeface="+mj-lt"/>
                <a:sym typeface="DM Serif Display"/>
              </a:rPr>
              <a:t>11</a:t>
            </a:r>
            <a:endParaRPr sz="2900" dirty="0">
              <a:solidFill>
                <a:schemeClr val="accent3">
                  <a:lumMod val="75000"/>
                </a:schemeClr>
              </a:solidFill>
              <a:latin typeface="+mj-lt"/>
              <a:sym typeface="DM Serif Display"/>
            </a:endParaRPr>
          </a:p>
        </p:txBody>
      </p:sp>
      <p:sp>
        <p:nvSpPr>
          <p:cNvPr id="364" name="Google Shape;364;p40"/>
          <p:cNvSpPr txBox="1"/>
          <p:nvPr/>
        </p:nvSpPr>
        <p:spPr>
          <a:xfrm>
            <a:off x="5489066"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20</a:t>
            </a:r>
            <a:r>
              <a:rPr lang="en" sz="2900" dirty="0">
                <a:solidFill>
                  <a:schemeClr val="accent3">
                    <a:lumMod val="75000"/>
                  </a:schemeClr>
                </a:solidFill>
                <a:latin typeface="+mj-lt"/>
                <a:ea typeface="DM Serif Display"/>
                <a:cs typeface="DM Serif Display"/>
                <a:sym typeface="DM Serif Display"/>
              </a:rPr>
              <a:t>18</a:t>
            </a:r>
            <a:endParaRPr sz="2900" dirty="0">
              <a:solidFill>
                <a:schemeClr val="accent3">
                  <a:lumMod val="75000"/>
                </a:schemeClr>
              </a:solidFill>
              <a:latin typeface="+mj-lt"/>
              <a:ea typeface="DM Serif Display"/>
              <a:cs typeface="DM Serif Display"/>
              <a:sym typeface="DM Serif Display"/>
            </a:endParaRPr>
          </a:p>
        </p:txBody>
      </p:sp>
      <p:cxnSp>
        <p:nvCxnSpPr>
          <p:cNvPr id="365" name="Google Shape;365;p40"/>
          <p:cNvCxnSpPr>
            <a:cxnSpLocks/>
            <a:stCxn id="353" idx="3"/>
          </p:cNvCxnSpPr>
          <p:nvPr/>
        </p:nvCxnSpPr>
        <p:spPr>
          <a:xfrm>
            <a:off x="2166027"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Google Shape;349;p40">
            <a:extLst>
              <a:ext uri="{FF2B5EF4-FFF2-40B4-BE49-F238E27FC236}">
                <a16:creationId xmlns:a16="http://schemas.microsoft.com/office/drawing/2014/main" id="{EBE87A8F-2A85-B09C-EF04-8BCA27222B58}"/>
              </a:ext>
            </a:extLst>
          </p:cNvPr>
          <p:cNvSpPr txBox="1"/>
          <p:nvPr/>
        </p:nvSpPr>
        <p:spPr>
          <a:xfrm>
            <a:off x="1467612" y="3245712"/>
            <a:ext cx="2418587" cy="133965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100" dirty="0">
                <a:solidFill>
                  <a:srgbClr val="0432FF"/>
                </a:solidFill>
                <a:latin typeface="+mj-lt"/>
                <a:ea typeface="Open Sans"/>
                <a:cs typeface="Open Sans"/>
                <a:sym typeface="Open Sans"/>
              </a:rPr>
              <a:t>Inizialmente un modello statistico, nel 2016 viene sostituito con uno LSTM. L’app (2010) è stata continuamente migliorata per supportare anche la traduzione vocale diretta e il riconoscimento di testo in immagini, fino a raggiungere 1 mld di utenti (2021)</a:t>
            </a:r>
          </a:p>
        </p:txBody>
      </p:sp>
      <p:sp>
        <p:nvSpPr>
          <p:cNvPr id="23" name="Google Shape;349;p40">
            <a:extLst>
              <a:ext uri="{FF2B5EF4-FFF2-40B4-BE49-F238E27FC236}">
                <a16:creationId xmlns:a16="http://schemas.microsoft.com/office/drawing/2014/main" id="{8E40EB9D-63FE-A3BD-AC64-EBACE9DAC507}"/>
              </a:ext>
            </a:extLst>
          </p:cNvPr>
          <p:cNvSpPr txBox="1"/>
          <p:nvPr/>
        </p:nvSpPr>
        <p:spPr>
          <a:xfrm>
            <a:off x="2845351" y="842556"/>
            <a:ext cx="2418587"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Assistente vocale integrato nel SO di prodotti Apple, impiegava LSTM e CNN per il riconoscimento vocale; realizza un’idea concettuale descritta nel libro di John </a:t>
            </a:r>
            <a:r>
              <a:rPr lang="it-IT" sz="1100" dirty="0" err="1">
                <a:solidFill>
                  <a:schemeClr val="accent3">
                    <a:lumMod val="75000"/>
                  </a:schemeClr>
                </a:solidFill>
                <a:latin typeface="+mj-lt"/>
                <a:ea typeface="Open Sans"/>
                <a:cs typeface="Open Sans"/>
                <a:sym typeface="Open Sans"/>
              </a:rPr>
              <a:t>Sculley</a:t>
            </a:r>
            <a:r>
              <a:rPr lang="it-IT" sz="1100" dirty="0">
                <a:solidFill>
                  <a:schemeClr val="accent3">
                    <a:lumMod val="75000"/>
                  </a:schemeClr>
                </a:solidFill>
                <a:latin typeface="+mj-lt"/>
                <a:ea typeface="Open Sans"/>
                <a:cs typeface="Open Sans"/>
                <a:sym typeface="Open Sans"/>
              </a:rPr>
              <a:t> (CEO di Apple) «</a:t>
            </a:r>
            <a:r>
              <a:rPr lang="it-IT" sz="1100" dirty="0" err="1">
                <a:solidFill>
                  <a:schemeClr val="accent3">
                    <a:lumMod val="75000"/>
                  </a:schemeClr>
                </a:solidFill>
                <a:latin typeface="+mj-lt"/>
                <a:ea typeface="Open Sans"/>
                <a:cs typeface="Open Sans"/>
                <a:sym typeface="Open Sans"/>
              </a:rPr>
              <a:t>Odyssey</a:t>
            </a:r>
            <a:r>
              <a:rPr lang="it-IT" sz="1100" dirty="0">
                <a:solidFill>
                  <a:schemeClr val="accent3">
                    <a:lumMod val="75000"/>
                  </a:schemeClr>
                </a:solidFill>
                <a:latin typeface="+mj-lt"/>
                <a:ea typeface="Open Sans"/>
                <a:cs typeface="Open Sans"/>
                <a:sym typeface="Open Sans"/>
              </a:rPr>
              <a:t>: Pepsi to Apple» (1987)</a:t>
            </a:r>
          </a:p>
        </p:txBody>
      </p:sp>
      <p:sp>
        <p:nvSpPr>
          <p:cNvPr id="24" name="Google Shape;352;p40">
            <a:extLst>
              <a:ext uri="{FF2B5EF4-FFF2-40B4-BE49-F238E27FC236}">
                <a16:creationId xmlns:a16="http://schemas.microsoft.com/office/drawing/2014/main" id="{A7D8F653-1D34-80FA-6717-F277260A6449}"/>
              </a:ext>
            </a:extLst>
          </p:cNvPr>
          <p:cNvSpPr txBox="1"/>
          <p:nvPr/>
        </p:nvSpPr>
        <p:spPr>
          <a:xfrm>
            <a:off x="2848394" y="2337077"/>
            <a:ext cx="1037805"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3">
                    <a:lumMod val="75000"/>
                  </a:schemeClr>
                </a:solidFill>
                <a:latin typeface="+mj-lt"/>
                <a:sym typeface="DM Serif Display"/>
              </a:rPr>
              <a:t>Apple Siri</a:t>
            </a:r>
          </a:p>
        </p:txBody>
      </p:sp>
      <p:cxnSp>
        <p:nvCxnSpPr>
          <p:cNvPr id="45" name="Google Shape;365;p40">
            <a:extLst>
              <a:ext uri="{FF2B5EF4-FFF2-40B4-BE49-F238E27FC236}">
                <a16:creationId xmlns:a16="http://schemas.microsoft.com/office/drawing/2014/main" id="{D7909E64-007A-D3D9-1228-C75921451F59}"/>
              </a:ext>
            </a:extLst>
          </p:cNvPr>
          <p:cNvCxnSpPr>
            <a:cxnSpLocks/>
          </p:cNvCxnSpPr>
          <p:nvPr/>
        </p:nvCxnSpPr>
        <p:spPr>
          <a:xfrm>
            <a:off x="827955" y="2779374"/>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6" name="Google Shape;365;p40">
            <a:extLst>
              <a:ext uri="{FF2B5EF4-FFF2-40B4-BE49-F238E27FC236}">
                <a16:creationId xmlns:a16="http://schemas.microsoft.com/office/drawing/2014/main" id="{5940927E-0D69-F59B-B656-FD214A8A0D55}"/>
              </a:ext>
            </a:extLst>
          </p:cNvPr>
          <p:cNvCxnSpPr>
            <a:cxnSpLocks/>
          </p:cNvCxnSpPr>
          <p:nvPr/>
        </p:nvCxnSpPr>
        <p:spPr>
          <a:xfrm>
            <a:off x="346709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7" name="Google Shape;365;p40">
            <a:extLst>
              <a:ext uri="{FF2B5EF4-FFF2-40B4-BE49-F238E27FC236}">
                <a16:creationId xmlns:a16="http://schemas.microsoft.com/office/drawing/2014/main" id="{2839CEB7-687C-CEF0-4092-D2E9325D3837}"/>
              </a:ext>
            </a:extLst>
          </p:cNvPr>
          <p:cNvCxnSpPr>
            <a:cxnSpLocks/>
          </p:cNvCxnSpPr>
          <p:nvPr/>
        </p:nvCxnSpPr>
        <p:spPr>
          <a:xfrm>
            <a:off x="485690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48" name="Google Shape;361;p40">
            <a:extLst>
              <a:ext uri="{FF2B5EF4-FFF2-40B4-BE49-F238E27FC236}">
                <a16:creationId xmlns:a16="http://schemas.microsoft.com/office/drawing/2014/main" id="{540CCA70-897E-D594-2AF9-0CEE0763C23C}"/>
              </a:ext>
            </a:extLst>
          </p:cNvPr>
          <p:cNvSpPr txBox="1"/>
          <p:nvPr/>
        </p:nvSpPr>
        <p:spPr>
          <a:xfrm>
            <a:off x="4142487" y="2962306"/>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rgbClr val="0432FF"/>
                </a:solidFill>
                <a:latin typeface="+mj-lt"/>
                <a:sym typeface="DM Serif Display"/>
              </a:rPr>
              <a:t>OpenAI</a:t>
            </a:r>
            <a:r>
              <a:rPr lang="it-IT" sz="1600" b="1" cap="small" dirty="0">
                <a:solidFill>
                  <a:srgbClr val="0432FF"/>
                </a:solidFill>
                <a:latin typeface="+mj-lt"/>
                <a:sym typeface="DM Serif Display"/>
              </a:rPr>
              <a:t> GPT-1</a:t>
            </a:r>
            <a:endParaRPr sz="1600" b="1" cap="small" dirty="0">
              <a:solidFill>
                <a:srgbClr val="0432FF"/>
              </a:solidFill>
              <a:latin typeface="+mj-lt"/>
              <a:sym typeface="DM Serif Display"/>
            </a:endParaRPr>
          </a:p>
        </p:txBody>
      </p:sp>
      <p:sp>
        <p:nvSpPr>
          <p:cNvPr id="49" name="Google Shape;349;p40">
            <a:extLst>
              <a:ext uri="{FF2B5EF4-FFF2-40B4-BE49-F238E27FC236}">
                <a16:creationId xmlns:a16="http://schemas.microsoft.com/office/drawing/2014/main" id="{E10A775C-4523-8B35-E5A8-9169F34EC2E1}"/>
              </a:ext>
            </a:extLst>
          </p:cNvPr>
          <p:cNvSpPr txBox="1"/>
          <p:nvPr/>
        </p:nvSpPr>
        <p:spPr>
          <a:xfrm>
            <a:off x="4142485" y="3231555"/>
            <a:ext cx="2267460"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Modello </a:t>
            </a:r>
            <a:r>
              <a:rPr lang="it-IT" sz="1100" dirty="0" err="1">
                <a:solidFill>
                  <a:srgbClr val="0432FF"/>
                </a:solidFill>
                <a:latin typeface="+mj-lt"/>
                <a:ea typeface="Open Sans"/>
                <a:cs typeface="Open Sans"/>
                <a:sym typeface="Open Sans"/>
              </a:rPr>
              <a:t>monomodale</a:t>
            </a:r>
            <a:r>
              <a:rPr lang="it-IT" sz="1100" dirty="0">
                <a:solidFill>
                  <a:srgbClr val="0432FF"/>
                </a:solidFill>
                <a:latin typeface="+mj-lt"/>
                <a:ea typeface="Open Sans"/>
                <a:cs typeface="Open Sans"/>
                <a:sym typeface="Open Sans"/>
              </a:rPr>
              <a:t>, focalizzato sul linguaggio naturale e progettato per comprendere e generare testi. Combina </a:t>
            </a:r>
            <a:r>
              <a:rPr lang="it-IT" sz="1100" dirty="0" err="1">
                <a:solidFill>
                  <a:srgbClr val="0432FF"/>
                </a:solidFill>
                <a:latin typeface="+mj-lt"/>
                <a:ea typeface="Open Sans"/>
                <a:cs typeface="Open Sans"/>
                <a:sym typeface="Open Sans"/>
              </a:rPr>
              <a:t>pre</a:t>
            </a:r>
            <a:r>
              <a:rPr lang="it-IT" sz="1100" dirty="0">
                <a:solidFill>
                  <a:srgbClr val="0432FF"/>
                </a:solidFill>
                <a:latin typeface="+mj-lt"/>
                <a:ea typeface="Open Sans"/>
                <a:cs typeface="Open Sans"/>
                <a:sym typeface="Open Sans"/>
              </a:rPr>
              <a:t>-addestramento generativo non supervisionato, con fine-tuning supervisionato. Si basa sull’architettura «transformer»</a:t>
            </a:r>
          </a:p>
        </p:txBody>
      </p:sp>
      <p:cxnSp>
        <p:nvCxnSpPr>
          <p:cNvPr id="50" name="Google Shape;365;p40">
            <a:extLst>
              <a:ext uri="{FF2B5EF4-FFF2-40B4-BE49-F238E27FC236}">
                <a16:creationId xmlns:a16="http://schemas.microsoft.com/office/drawing/2014/main" id="{8D9A1C3B-2AC1-926E-FF1E-75887DFD5629}"/>
              </a:ext>
            </a:extLst>
          </p:cNvPr>
          <p:cNvCxnSpPr>
            <a:cxnSpLocks/>
          </p:cNvCxnSpPr>
          <p:nvPr/>
        </p:nvCxnSpPr>
        <p:spPr>
          <a:xfrm>
            <a:off x="6194628"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51" name="Google Shape;349;p40">
            <a:extLst>
              <a:ext uri="{FF2B5EF4-FFF2-40B4-BE49-F238E27FC236}">
                <a16:creationId xmlns:a16="http://schemas.microsoft.com/office/drawing/2014/main" id="{10998730-8CB5-15A2-94A4-6D93EF94987F}"/>
              </a:ext>
            </a:extLst>
          </p:cNvPr>
          <p:cNvSpPr txBox="1"/>
          <p:nvPr/>
        </p:nvSpPr>
        <p:spPr>
          <a:xfrm>
            <a:off x="5504548" y="838269"/>
            <a:ext cx="3136531"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rPr>
              <a:t>Prevede la struttura tridimensionale delle proteine basandosi esclusivamente sulla loro sequenza di aminoacidi. Nel 2020 l’introduzione dei «transformer» nella versione 2 ha portato a rivoluzionare la biologia computazionale. Nel 2022, 200 mln di predizioni, per 1 mln di specie, erano presenti nel </a:t>
            </a:r>
            <a:r>
              <a:rPr lang="it-IT" sz="1100" dirty="0" err="1">
                <a:solidFill>
                  <a:schemeClr val="accent3">
                    <a:lumMod val="75000"/>
                  </a:schemeClr>
                </a:solidFill>
                <a:latin typeface="+mj-lt"/>
                <a:ea typeface="Open Sans"/>
                <a:cs typeface="Open Sans"/>
              </a:rPr>
              <a:t>db</a:t>
            </a:r>
            <a:r>
              <a:rPr lang="it-IT" sz="1100" dirty="0">
                <a:solidFill>
                  <a:schemeClr val="accent3">
                    <a:lumMod val="75000"/>
                  </a:schemeClr>
                </a:solidFill>
                <a:latin typeface="+mj-lt"/>
                <a:ea typeface="Open Sans"/>
                <a:cs typeface="Open Sans"/>
              </a:rPr>
              <a:t> pubblico</a:t>
            </a:r>
            <a:endParaRPr lang="it-IT" sz="1100" dirty="0">
              <a:solidFill>
                <a:schemeClr val="accent3">
                  <a:lumMod val="75000"/>
                </a:schemeClr>
              </a:solidFill>
              <a:latin typeface="+mj-lt"/>
              <a:ea typeface="Open Sans"/>
              <a:cs typeface="Open Sans"/>
              <a:sym typeface="Open Sans"/>
            </a:endParaRPr>
          </a:p>
        </p:txBody>
      </p:sp>
      <p:sp>
        <p:nvSpPr>
          <p:cNvPr id="52" name="Google Shape;352;p40">
            <a:extLst>
              <a:ext uri="{FF2B5EF4-FFF2-40B4-BE49-F238E27FC236}">
                <a16:creationId xmlns:a16="http://schemas.microsoft.com/office/drawing/2014/main" id="{C67231C4-EBE2-D423-7D6C-653B73E35480}"/>
              </a:ext>
            </a:extLst>
          </p:cNvPr>
          <p:cNvSpPr txBox="1"/>
          <p:nvPr/>
        </p:nvSpPr>
        <p:spPr>
          <a:xfrm>
            <a:off x="5507591" y="2332790"/>
            <a:ext cx="2098636"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3">
                    <a:lumMod val="75000"/>
                  </a:schemeClr>
                </a:solidFill>
                <a:latin typeface="+mj-lt"/>
                <a:sym typeface="DM Serif Display"/>
              </a:rPr>
              <a:t>DeepMind</a:t>
            </a:r>
            <a:r>
              <a:rPr lang="it-IT" sz="1600" b="1" cap="small" dirty="0">
                <a:solidFill>
                  <a:schemeClr val="accent3">
                    <a:lumMod val="75000"/>
                  </a:schemeClr>
                </a:solidFill>
                <a:latin typeface="+mj-lt"/>
                <a:sym typeface="DM Serif Display"/>
              </a:rPr>
              <a:t> </a:t>
            </a:r>
            <a:r>
              <a:rPr lang="it-IT" sz="1600" b="1" cap="small" dirty="0" err="1">
                <a:solidFill>
                  <a:schemeClr val="accent3">
                    <a:lumMod val="75000"/>
                  </a:schemeClr>
                </a:solidFill>
                <a:latin typeface="+mj-lt"/>
                <a:sym typeface="DM Serif Display"/>
              </a:rPr>
              <a:t>AlphaFold</a:t>
            </a:r>
            <a:r>
              <a:rPr lang="it-IT" sz="1600" b="1" cap="small" dirty="0">
                <a:solidFill>
                  <a:schemeClr val="accent3">
                    <a:lumMod val="75000"/>
                  </a:schemeClr>
                </a:solidFill>
                <a:latin typeface="+mj-lt"/>
                <a:sym typeface="DM Serif Display"/>
              </a:rPr>
              <a:t> 1</a:t>
            </a:r>
          </a:p>
        </p:txBody>
      </p:sp>
      <p:sp>
        <p:nvSpPr>
          <p:cNvPr id="53" name="Google Shape;356;p40">
            <a:extLst>
              <a:ext uri="{FF2B5EF4-FFF2-40B4-BE49-F238E27FC236}">
                <a16:creationId xmlns:a16="http://schemas.microsoft.com/office/drawing/2014/main" id="{8B253334-E50A-73AB-5A16-CD50BEAEFAB5}"/>
              </a:ext>
            </a:extLst>
          </p:cNvPr>
          <p:cNvSpPr txBox="1"/>
          <p:nvPr/>
        </p:nvSpPr>
        <p:spPr>
          <a:xfrm>
            <a:off x="6817359" y="250913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23</a:t>
            </a:r>
            <a:endParaRPr sz="2900" dirty="0">
              <a:solidFill>
                <a:srgbClr val="0432FF"/>
              </a:solidFill>
              <a:latin typeface="+mj-lt"/>
              <a:sym typeface="DM Serif Display"/>
            </a:endParaRPr>
          </a:p>
        </p:txBody>
      </p:sp>
      <p:sp>
        <p:nvSpPr>
          <p:cNvPr id="54" name="Google Shape;361;p40">
            <a:extLst>
              <a:ext uri="{FF2B5EF4-FFF2-40B4-BE49-F238E27FC236}">
                <a16:creationId xmlns:a16="http://schemas.microsoft.com/office/drawing/2014/main" id="{138BBDFE-244D-42BA-1506-B179EE5DD279}"/>
              </a:ext>
            </a:extLst>
          </p:cNvPr>
          <p:cNvSpPr txBox="1"/>
          <p:nvPr/>
        </p:nvSpPr>
        <p:spPr>
          <a:xfrm>
            <a:off x="6817361" y="2962306"/>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rgbClr val="0432FF"/>
                </a:solidFill>
                <a:latin typeface="+mj-lt"/>
                <a:sym typeface="DM Serif Display"/>
              </a:rPr>
              <a:t>OpenAI</a:t>
            </a:r>
            <a:r>
              <a:rPr lang="it-IT" sz="1600" b="1" cap="small" dirty="0">
                <a:solidFill>
                  <a:srgbClr val="0432FF"/>
                </a:solidFill>
                <a:latin typeface="+mj-lt"/>
                <a:sym typeface="DM Serif Display"/>
              </a:rPr>
              <a:t> GPT-4</a:t>
            </a:r>
            <a:endParaRPr sz="1600" b="1" cap="small" dirty="0">
              <a:solidFill>
                <a:srgbClr val="0432FF"/>
              </a:solidFill>
              <a:latin typeface="+mj-lt"/>
              <a:sym typeface="DM Serif Display"/>
            </a:endParaRPr>
          </a:p>
        </p:txBody>
      </p:sp>
      <p:sp>
        <p:nvSpPr>
          <p:cNvPr id="55" name="Google Shape;349;p40">
            <a:extLst>
              <a:ext uri="{FF2B5EF4-FFF2-40B4-BE49-F238E27FC236}">
                <a16:creationId xmlns:a16="http://schemas.microsoft.com/office/drawing/2014/main" id="{995C9787-C893-DC36-015F-C92912FE2D0F}"/>
              </a:ext>
            </a:extLst>
          </p:cNvPr>
          <p:cNvSpPr txBox="1"/>
          <p:nvPr/>
        </p:nvSpPr>
        <p:spPr>
          <a:xfrm>
            <a:off x="6817359" y="3231554"/>
            <a:ext cx="2326641" cy="1591559"/>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Primo modello multimodale a larga diffusione, accetta e produce contenuti testuali, vocali e per immagini. Integra una tecnica nota RLHF, in cui il sistema di apprendimento per rinforzo viene migliorato con il feedback umano. In due mesi ha raggiunto 100 mln di utenti</a:t>
            </a:r>
          </a:p>
        </p:txBody>
      </p:sp>
    </p:spTree>
    <p:extLst>
      <p:ext uri="{BB962C8B-B14F-4D97-AF65-F5344CB8AC3E}">
        <p14:creationId xmlns:p14="http://schemas.microsoft.com/office/powerpoint/2010/main" val="21817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ppt_h*1.125000"/>
                                          </p:val>
                                        </p:tav>
                                        <p:tav tm="100000">
                                          <p:val>
                                            <p:strVal val="#ppt_y"/>
                                          </p:val>
                                        </p:tav>
                                      </p:tavLst>
                                    </p:anim>
                                    <p:animEffect transition="in" filter="wipe(up)">
                                      <p:cBhvr>
                                        <p:cTn id="8" dur="500"/>
                                        <p:tgtEl>
                                          <p:spTgt spid="349"/>
                                        </p:tgtEl>
                                      </p:cBhvr>
                                    </p:animEffect>
                                  </p:childTnLst>
                                  <p:subTnLst>
                                    <p:set>
                                      <p:cBhvr override="childStyle">
                                        <p:cTn dur="1" fill="hold" display="0" masterRel="nextClick" afterEffect="1"/>
                                        <p:tgtEl>
                                          <p:spTgt spid="349"/>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52"/>
                                        </p:tgtEl>
                                        <p:attrNameLst>
                                          <p:attrName>style.visibility</p:attrName>
                                        </p:attrNameLst>
                                      </p:cBhvr>
                                      <p:to>
                                        <p:strVal val="visible"/>
                                      </p:to>
                                    </p:set>
                                    <p:anim calcmode="lin" valueType="num">
                                      <p:cBhvr additive="base">
                                        <p:cTn id="11" dur="500"/>
                                        <p:tgtEl>
                                          <p:spTgt spid="352"/>
                                        </p:tgtEl>
                                        <p:attrNameLst>
                                          <p:attrName>ppt_y</p:attrName>
                                        </p:attrNameLst>
                                      </p:cBhvr>
                                      <p:tavLst>
                                        <p:tav tm="0">
                                          <p:val>
                                            <p:strVal val="#ppt_y+#ppt_h*1.125000"/>
                                          </p:val>
                                        </p:tav>
                                        <p:tav tm="100000">
                                          <p:val>
                                            <p:strVal val="#ppt_y"/>
                                          </p:val>
                                        </p:tav>
                                      </p:tavLst>
                                    </p:anim>
                                    <p:animEffect transition="in" filter="wipe(up)">
                                      <p:cBhvr>
                                        <p:cTn id="12" dur="500"/>
                                        <p:tgtEl>
                                          <p:spTgt spid="35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up)">
                                      <p:cBhvr>
                                        <p:cTn id="16" dur="500"/>
                                        <p:tgtEl>
                                          <p:spTgt spid="35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up)">
                                      <p:cBhvr>
                                        <p:cTn id="22" dur="500"/>
                                        <p:tgtEl>
                                          <p:spTgt spid="4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3"/>
                                        </p:tgtEl>
                                        <p:attrNameLst>
                                          <p:attrName>style.visibility</p:attrName>
                                        </p:attrNameLst>
                                      </p:cBhvr>
                                      <p:to>
                                        <p:strVal val="visible"/>
                                      </p:to>
                                    </p:set>
                                    <p:anim calcmode="lin" valueType="num">
                                      <p:cBhvr additive="base">
                                        <p:cTn id="25" dur="500"/>
                                        <p:tgtEl>
                                          <p:spTgt spid="353"/>
                                        </p:tgtEl>
                                        <p:attrNameLst>
                                          <p:attrName>ppt_y</p:attrName>
                                        </p:attrNameLst>
                                      </p:cBhvr>
                                      <p:tavLst>
                                        <p:tav tm="0">
                                          <p:val>
                                            <p:strVal val="#ppt_y+#ppt_h*1.125000"/>
                                          </p:val>
                                        </p:tav>
                                        <p:tav tm="100000">
                                          <p:val>
                                            <p:strVal val="#ppt_y"/>
                                          </p:val>
                                        </p:tav>
                                      </p:tavLst>
                                    </p:anim>
                                    <p:animEffect transition="in" filter="wipe(up)">
                                      <p:cBhvr>
                                        <p:cTn id="26" dur="500"/>
                                        <p:tgtEl>
                                          <p:spTgt spid="35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61"/>
                                        </p:tgtEl>
                                        <p:attrNameLst>
                                          <p:attrName>style.visibility</p:attrName>
                                        </p:attrNameLst>
                                      </p:cBhvr>
                                      <p:to>
                                        <p:strVal val="visible"/>
                                      </p:to>
                                    </p:set>
                                    <p:anim calcmode="lin" valueType="num">
                                      <p:cBhvr additive="base">
                                        <p:cTn id="29" dur="500"/>
                                        <p:tgtEl>
                                          <p:spTgt spid="361"/>
                                        </p:tgtEl>
                                        <p:attrNameLst>
                                          <p:attrName>ppt_y</p:attrName>
                                        </p:attrNameLst>
                                      </p:cBhvr>
                                      <p:tavLst>
                                        <p:tav tm="0">
                                          <p:val>
                                            <p:strVal val="#ppt_y+#ppt_h*1.125000"/>
                                          </p:val>
                                        </p:tav>
                                        <p:tav tm="100000">
                                          <p:val>
                                            <p:strVal val="#ppt_y"/>
                                          </p:val>
                                        </p:tav>
                                      </p:tavLst>
                                    </p:anim>
                                    <p:animEffect transition="in" filter="wipe(up)">
                                      <p:cBhvr>
                                        <p:cTn id="30" dur="500"/>
                                        <p:tgtEl>
                                          <p:spTgt spid="361"/>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65"/>
                                        </p:tgtEl>
                                        <p:attrNameLst>
                                          <p:attrName>style.visibility</p:attrName>
                                        </p:attrNameLst>
                                      </p:cBhvr>
                                      <p:to>
                                        <p:strVal val="visible"/>
                                      </p:to>
                                    </p:set>
                                    <p:anim calcmode="lin" valueType="num">
                                      <p:cBhvr additive="base">
                                        <p:cTn id="39" dur="500"/>
                                        <p:tgtEl>
                                          <p:spTgt spid="365"/>
                                        </p:tgtEl>
                                        <p:attrNameLst>
                                          <p:attrName>ppt_y</p:attrName>
                                        </p:attrNameLst>
                                      </p:cBhvr>
                                      <p:tavLst>
                                        <p:tav tm="0">
                                          <p:val>
                                            <p:strVal val="#ppt_y+#ppt_h*1.125000"/>
                                          </p:val>
                                        </p:tav>
                                        <p:tav tm="100000">
                                          <p:val>
                                            <p:strVal val="#ppt_y"/>
                                          </p:val>
                                        </p:tav>
                                      </p:tavLst>
                                    </p:anim>
                                    <p:animEffect transition="in" filter="wipe(up)">
                                      <p:cBhvr>
                                        <p:cTn id="40" dur="500"/>
                                        <p:tgtEl>
                                          <p:spTgt spid="36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62"/>
                                        </p:tgtEl>
                                        <p:attrNameLst>
                                          <p:attrName>style.visibility</p:attrName>
                                        </p:attrNameLst>
                                      </p:cBhvr>
                                      <p:to>
                                        <p:strVal val="visible"/>
                                      </p:to>
                                    </p:set>
                                    <p:anim calcmode="lin" valueType="num">
                                      <p:cBhvr additive="base">
                                        <p:cTn id="43" dur="500"/>
                                        <p:tgtEl>
                                          <p:spTgt spid="362"/>
                                        </p:tgtEl>
                                        <p:attrNameLst>
                                          <p:attrName>ppt_y</p:attrName>
                                        </p:attrNameLst>
                                      </p:cBhvr>
                                      <p:tavLst>
                                        <p:tav tm="0">
                                          <p:val>
                                            <p:strVal val="#ppt_y+#ppt_h*1.125000"/>
                                          </p:val>
                                        </p:tav>
                                        <p:tav tm="100000">
                                          <p:val>
                                            <p:strVal val="#ppt_y"/>
                                          </p:val>
                                        </p:tav>
                                      </p:tavLst>
                                    </p:anim>
                                    <p:animEffect transition="in" filter="wipe(up)">
                                      <p:cBhvr>
                                        <p:cTn id="44" dur="500"/>
                                        <p:tgtEl>
                                          <p:spTgt spid="362"/>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p:tgtEl>
                                          <p:spTgt spid="24"/>
                                        </p:tgtEl>
                                        <p:attrNameLst>
                                          <p:attrName>ppt_y</p:attrName>
                                        </p:attrNameLst>
                                      </p:cBhvr>
                                      <p:tavLst>
                                        <p:tav tm="0">
                                          <p:val>
                                            <p:strVal val="#ppt_y+#ppt_h*1.125000"/>
                                          </p:val>
                                        </p:tav>
                                        <p:tav tm="100000">
                                          <p:val>
                                            <p:strVal val="#ppt_y"/>
                                          </p:val>
                                        </p:tav>
                                      </p:tavLst>
                                    </p:anim>
                                    <p:animEffect transition="in" filter="wipe(up)">
                                      <p:cBhvr>
                                        <p:cTn id="48" dur="500"/>
                                        <p:tgtEl>
                                          <p:spTgt spid="2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56"/>
                                        </p:tgtEl>
                                        <p:attrNameLst>
                                          <p:attrName>style.visibility</p:attrName>
                                        </p:attrNameLst>
                                      </p:cBhvr>
                                      <p:to>
                                        <p:strVal val="visible"/>
                                      </p:to>
                                    </p:set>
                                    <p:anim calcmode="lin" valueType="num">
                                      <p:cBhvr additive="base">
                                        <p:cTn id="61" dur="500"/>
                                        <p:tgtEl>
                                          <p:spTgt spid="356"/>
                                        </p:tgtEl>
                                        <p:attrNameLst>
                                          <p:attrName>ppt_y</p:attrName>
                                        </p:attrNameLst>
                                      </p:cBhvr>
                                      <p:tavLst>
                                        <p:tav tm="0">
                                          <p:val>
                                            <p:strVal val="#ppt_y+#ppt_h*1.125000"/>
                                          </p:val>
                                        </p:tav>
                                        <p:tav tm="100000">
                                          <p:val>
                                            <p:strVal val="#ppt_y"/>
                                          </p:val>
                                        </p:tav>
                                      </p:tavLst>
                                    </p:anim>
                                    <p:animEffect transition="in" filter="wipe(up)">
                                      <p:cBhvr>
                                        <p:cTn id="62" dur="500"/>
                                        <p:tgtEl>
                                          <p:spTgt spid="356"/>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p:tgtEl>
                                          <p:spTgt spid="48"/>
                                        </p:tgtEl>
                                        <p:attrNameLst>
                                          <p:attrName>ppt_y</p:attrName>
                                        </p:attrNameLst>
                                      </p:cBhvr>
                                      <p:tavLst>
                                        <p:tav tm="0">
                                          <p:val>
                                            <p:strVal val="#ppt_y+#ppt_h*1.125000"/>
                                          </p:val>
                                        </p:tav>
                                        <p:tav tm="100000">
                                          <p:val>
                                            <p:strVal val="#ppt_y"/>
                                          </p:val>
                                        </p:tav>
                                      </p:tavLst>
                                    </p:anim>
                                    <p:animEffect transition="in" filter="wipe(up)">
                                      <p:cBhvr>
                                        <p:cTn id="66" dur="500"/>
                                        <p:tgtEl>
                                          <p:spTgt spid="48"/>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p:tgtEl>
                                          <p:spTgt spid="49"/>
                                        </p:tgtEl>
                                        <p:attrNameLst>
                                          <p:attrName>ppt_y</p:attrName>
                                        </p:attrNameLst>
                                      </p:cBhvr>
                                      <p:tavLst>
                                        <p:tav tm="0">
                                          <p:val>
                                            <p:strVal val="#ppt_y+#ppt_h*1.125000"/>
                                          </p:val>
                                        </p:tav>
                                        <p:tav tm="100000">
                                          <p:val>
                                            <p:strVal val="#ppt_y"/>
                                          </p:val>
                                        </p:tav>
                                      </p:tavLst>
                                    </p:anim>
                                    <p:animEffect transition="in" filter="wipe(up)">
                                      <p:cBhvr>
                                        <p:cTn id="70"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p:tgtEl>
                                          <p:spTgt spid="47"/>
                                        </p:tgtEl>
                                        <p:attrNameLst>
                                          <p:attrName>ppt_y</p:attrName>
                                        </p:attrNameLst>
                                      </p:cBhvr>
                                      <p:tavLst>
                                        <p:tav tm="0">
                                          <p:val>
                                            <p:strVal val="#ppt_y+#ppt_h*1.125000"/>
                                          </p:val>
                                        </p:tav>
                                        <p:tav tm="100000">
                                          <p:val>
                                            <p:strVal val="#ppt_y"/>
                                          </p:val>
                                        </p:tav>
                                      </p:tavLst>
                                    </p:anim>
                                    <p:animEffect transition="in" filter="wipe(up)">
                                      <p:cBhvr>
                                        <p:cTn id="76" dur="500"/>
                                        <p:tgtEl>
                                          <p:spTgt spid="4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364"/>
                                        </p:tgtEl>
                                        <p:attrNameLst>
                                          <p:attrName>style.visibility</p:attrName>
                                        </p:attrNameLst>
                                      </p:cBhvr>
                                      <p:to>
                                        <p:strVal val="visible"/>
                                      </p:to>
                                    </p:set>
                                    <p:anim calcmode="lin" valueType="num">
                                      <p:cBhvr additive="base">
                                        <p:cTn id="79" dur="500"/>
                                        <p:tgtEl>
                                          <p:spTgt spid="364"/>
                                        </p:tgtEl>
                                        <p:attrNameLst>
                                          <p:attrName>ppt_y</p:attrName>
                                        </p:attrNameLst>
                                      </p:cBhvr>
                                      <p:tavLst>
                                        <p:tav tm="0">
                                          <p:val>
                                            <p:strVal val="#ppt_y+#ppt_h*1.125000"/>
                                          </p:val>
                                        </p:tav>
                                        <p:tav tm="100000">
                                          <p:val>
                                            <p:strVal val="#ppt_y"/>
                                          </p:val>
                                        </p:tav>
                                      </p:tavLst>
                                    </p:anim>
                                    <p:animEffect transition="in" filter="wipe(up)">
                                      <p:cBhvr>
                                        <p:cTn id="80" dur="500"/>
                                        <p:tgtEl>
                                          <p:spTgt spid="36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p:tgtEl>
                                          <p:spTgt spid="51"/>
                                        </p:tgtEl>
                                        <p:attrNameLst>
                                          <p:attrName>ppt_y</p:attrName>
                                        </p:attrNameLst>
                                      </p:cBhvr>
                                      <p:tavLst>
                                        <p:tav tm="0">
                                          <p:val>
                                            <p:strVal val="#ppt_y+#ppt_h*1.125000"/>
                                          </p:val>
                                        </p:tav>
                                        <p:tav tm="100000">
                                          <p:val>
                                            <p:strVal val="#ppt_y"/>
                                          </p:val>
                                        </p:tav>
                                      </p:tavLst>
                                    </p:anim>
                                    <p:animEffect transition="in" filter="wipe(up)">
                                      <p:cBhvr>
                                        <p:cTn id="88"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ppt_y</p:attrName>
                                        </p:attrNameLst>
                                      </p:cBhvr>
                                      <p:tavLst>
                                        <p:tav tm="0">
                                          <p:val>
                                            <p:strVal val="#ppt_y+#ppt_h*1.125000"/>
                                          </p:val>
                                        </p:tav>
                                        <p:tav tm="100000">
                                          <p:val>
                                            <p:strVal val="#ppt_y"/>
                                          </p:val>
                                        </p:tav>
                                      </p:tavLst>
                                    </p:anim>
                                    <p:animEffect transition="in" filter="wipe(up)">
                                      <p:cBhvr>
                                        <p:cTn id="94" dur="500"/>
                                        <p:tgtEl>
                                          <p:spTgt spid="5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p:tgtEl>
                                          <p:spTgt spid="53"/>
                                        </p:tgtEl>
                                        <p:attrNameLst>
                                          <p:attrName>ppt_y</p:attrName>
                                        </p:attrNameLst>
                                      </p:cBhvr>
                                      <p:tavLst>
                                        <p:tav tm="0">
                                          <p:val>
                                            <p:strVal val="#ppt_y+#ppt_h*1.125000"/>
                                          </p:val>
                                        </p:tav>
                                        <p:tav tm="100000">
                                          <p:val>
                                            <p:strVal val="#ppt_y"/>
                                          </p:val>
                                        </p:tav>
                                      </p:tavLst>
                                    </p:anim>
                                    <p:animEffect transition="in" filter="wipe(up)">
                                      <p:cBhvr>
                                        <p:cTn id="98" dur="500"/>
                                        <p:tgtEl>
                                          <p:spTgt spid="53"/>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p:tgtEl>
                                          <p:spTgt spid="54"/>
                                        </p:tgtEl>
                                        <p:attrNameLst>
                                          <p:attrName>ppt_y</p:attrName>
                                        </p:attrNameLst>
                                      </p:cBhvr>
                                      <p:tavLst>
                                        <p:tav tm="0">
                                          <p:val>
                                            <p:strVal val="#ppt_y+#ppt_h*1.125000"/>
                                          </p:val>
                                        </p:tav>
                                        <p:tav tm="100000">
                                          <p:val>
                                            <p:strVal val="#ppt_y"/>
                                          </p:val>
                                        </p:tav>
                                      </p:tavLst>
                                    </p:anim>
                                    <p:animEffect transition="in" filter="wipe(up)">
                                      <p:cBhvr>
                                        <p:cTn id="102" dur="500"/>
                                        <p:tgtEl>
                                          <p:spTgt spid="54"/>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p:tgtEl>
                                          <p:spTgt spid="55"/>
                                        </p:tgtEl>
                                        <p:attrNameLst>
                                          <p:attrName>ppt_y</p:attrName>
                                        </p:attrNameLst>
                                      </p:cBhvr>
                                      <p:tavLst>
                                        <p:tav tm="0">
                                          <p:val>
                                            <p:strVal val="#ppt_y+#ppt_h*1.125000"/>
                                          </p:val>
                                        </p:tav>
                                        <p:tav tm="100000">
                                          <p:val>
                                            <p:strVal val="#ppt_y"/>
                                          </p:val>
                                        </p:tav>
                                      </p:tavLst>
                                    </p:anim>
                                    <p:animEffect transition="in" filter="wipe(up)">
                                      <p:cBhvr>
                                        <p:cTn id="10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p:bldP spid="352" grpId="0"/>
      <p:bldP spid="353" grpId="0"/>
      <p:bldP spid="356" grpId="0"/>
      <p:bldP spid="358" grpId="0"/>
      <p:bldP spid="361" grpId="0"/>
      <p:bldP spid="362" grpId="0"/>
      <p:bldP spid="364" grpId="0"/>
      <p:bldP spid="14" grpId="0"/>
      <p:bldP spid="23" grpId="0"/>
      <p:bldP spid="24" grpId="0"/>
      <p:bldP spid="48" grpId="0"/>
      <p:bldP spid="49" grpId="0"/>
      <p:bldP spid="51" grpId="0"/>
      <p:bldP spid="52" grpId="0"/>
      <p:bldP spid="53" grpId="0"/>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5E90A5-D901-AC2C-1C16-F69424DC2A50}"/>
              </a:ext>
            </a:extLst>
          </p:cNvPr>
          <p:cNvSpPr>
            <a:spLocks noGrp="1"/>
          </p:cNvSpPr>
          <p:nvPr>
            <p:ph type="title"/>
          </p:nvPr>
        </p:nvSpPr>
        <p:spPr/>
        <p:txBody>
          <a:bodyPr/>
          <a:lstStyle/>
          <a:p>
            <a:r>
              <a:rPr lang="it-IT" dirty="0"/>
              <a:t>L’evoluzione dei modelli e prodotti </a:t>
            </a:r>
            <a:r>
              <a:rPr lang="it-IT" dirty="0" err="1"/>
              <a:t>GenAI</a:t>
            </a:r>
            <a:endParaRPr lang="it-IT" dirty="0"/>
          </a:p>
        </p:txBody>
      </p:sp>
      <p:sp>
        <p:nvSpPr>
          <p:cNvPr id="21" name="Google Shape;352;p40">
            <a:extLst>
              <a:ext uri="{FF2B5EF4-FFF2-40B4-BE49-F238E27FC236}">
                <a16:creationId xmlns:a16="http://schemas.microsoft.com/office/drawing/2014/main" id="{ACE524A1-4C03-A014-061C-F940BCE5D039}"/>
              </a:ext>
            </a:extLst>
          </p:cNvPr>
          <p:cNvSpPr txBox="1"/>
          <p:nvPr/>
        </p:nvSpPr>
        <p:spPr>
          <a:xfrm>
            <a:off x="547679" y="896671"/>
            <a:ext cx="2314138" cy="532832"/>
          </a:xfrm>
          <a:prstGeom prst="rect">
            <a:avLst/>
          </a:prstGeom>
          <a:noFill/>
          <a:ln>
            <a:noFill/>
          </a:ln>
        </p:spPr>
        <p:txBody>
          <a:bodyPr spcFirstLastPara="1" wrap="square" lIns="0" tIns="0" rIns="0" bIns="0" anchor="t" anchorCtr="0">
            <a:noAutofit/>
          </a:bodyPr>
          <a:lstStyle/>
          <a:p>
            <a:r>
              <a:rPr lang="en" sz="1600" b="1" cap="small" dirty="0">
                <a:solidFill>
                  <a:schemeClr val="accent2">
                    <a:lumMod val="75000"/>
                  </a:schemeClr>
                </a:solidFill>
                <a:latin typeface="+mj-lt"/>
                <a:ea typeface="DM Serif Display"/>
                <a:cs typeface="DM Serif Display"/>
                <a:sym typeface="DM Serif Display"/>
              </a:rPr>
              <a:t>Eliza, </a:t>
            </a:r>
          </a:p>
          <a:p>
            <a:r>
              <a:rPr lang="it-IT" sz="1600" b="1" cap="small" dirty="0" err="1">
                <a:solidFill>
                  <a:schemeClr val="accent2">
                    <a:lumMod val="75000"/>
                  </a:schemeClr>
                </a:solidFill>
                <a:latin typeface="+mj-lt"/>
                <a:ea typeface="DM Serif Display"/>
                <a:cs typeface="DM Serif Display"/>
                <a:sym typeface="DM Serif Display"/>
              </a:rPr>
              <a:t>J</a:t>
            </a:r>
            <a:r>
              <a:rPr lang="it-IT" sz="1600" b="1" cap="small" dirty="0">
                <a:solidFill>
                  <a:schemeClr val="accent2">
                    <a:lumMod val="75000"/>
                  </a:schemeClr>
                </a:solidFill>
                <a:latin typeface="+mj-lt"/>
                <a:ea typeface="DM Serif Display"/>
                <a:cs typeface="DM Serif Display"/>
                <a:sym typeface="DM Serif Display"/>
              </a:rPr>
              <a:t>. </a:t>
            </a:r>
            <a:r>
              <a:rPr lang="it-IT" sz="1600" b="1" cap="small" dirty="0" err="1">
                <a:solidFill>
                  <a:schemeClr val="accent2">
                    <a:lumMod val="75000"/>
                  </a:schemeClr>
                </a:solidFill>
                <a:latin typeface="+mj-lt"/>
                <a:ea typeface="DM Serif Display"/>
                <a:cs typeface="DM Serif Display"/>
                <a:sym typeface="DM Serif Display"/>
              </a:rPr>
              <a:t>Weizenbaum</a:t>
            </a:r>
            <a:endParaRPr lang="en" sz="1600" b="1" cap="small" dirty="0">
              <a:solidFill>
                <a:schemeClr val="accent2">
                  <a:lumMod val="75000"/>
                </a:schemeClr>
              </a:solidFill>
              <a:latin typeface="+mj-lt"/>
              <a:ea typeface="DM Serif Display"/>
              <a:cs typeface="DM Serif Display"/>
              <a:sym typeface="DM Serif Display"/>
            </a:endParaRPr>
          </a:p>
        </p:txBody>
      </p:sp>
      <p:sp>
        <p:nvSpPr>
          <p:cNvPr id="22" name="Google Shape;353;p40">
            <a:extLst>
              <a:ext uri="{FF2B5EF4-FFF2-40B4-BE49-F238E27FC236}">
                <a16:creationId xmlns:a16="http://schemas.microsoft.com/office/drawing/2014/main" id="{9CDB1595-8B21-B535-6994-F011C018B630}"/>
              </a:ext>
            </a:extLst>
          </p:cNvPr>
          <p:cNvSpPr txBox="1"/>
          <p:nvPr/>
        </p:nvSpPr>
        <p:spPr>
          <a:xfrm>
            <a:off x="1891418" y="132411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ea typeface="DM Serif Display"/>
                <a:cs typeface="DM Serif Display"/>
                <a:sym typeface="DM Serif Display"/>
              </a:rPr>
              <a:t>20</a:t>
            </a:r>
            <a:r>
              <a:rPr lang="en" sz="2900" dirty="0">
                <a:solidFill>
                  <a:schemeClr val="accent5">
                    <a:lumMod val="75000"/>
                  </a:schemeClr>
                </a:solidFill>
                <a:latin typeface="+mj-lt"/>
                <a:ea typeface="DM Serif Display"/>
                <a:cs typeface="DM Serif Display"/>
                <a:sym typeface="DM Serif Display"/>
              </a:rPr>
              <a:t>06</a:t>
            </a:r>
            <a:endParaRPr sz="2900" dirty="0">
              <a:solidFill>
                <a:schemeClr val="accent5">
                  <a:lumMod val="75000"/>
                </a:schemeClr>
              </a:solidFill>
              <a:latin typeface="+mj-lt"/>
              <a:ea typeface="DM Serif Display"/>
              <a:cs typeface="DM Serif Display"/>
              <a:sym typeface="DM Serif Display"/>
            </a:endParaRPr>
          </a:p>
        </p:txBody>
      </p:sp>
      <p:sp>
        <p:nvSpPr>
          <p:cNvPr id="23" name="Google Shape;356;p40">
            <a:extLst>
              <a:ext uri="{FF2B5EF4-FFF2-40B4-BE49-F238E27FC236}">
                <a16:creationId xmlns:a16="http://schemas.microsoft.com/office/drawing/2014/main" id="{C9A28075-7302-FC58-ABFA-A75047E81243}"/>
              </a:ext>
            </a:extLst>
          </p:cNvPr>
          <p:cNvSpPr txBox="1"/>
          <p:nvPr/>
        </p:nvSpPr>
        <p:spPr>
          <a:xfrm>
            <a:off x="4576192" y="132411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15</a:t>
            </a:r>
            <a:endParaRPr sz="2900" dirty="0">
              <a:solidFill>
                <a:schemeClr val="accent5">
                  <a:lumMod val="75000"/>
                </a:schemeClr>
              </a:solidFill>
              <a:latin typeface="+mj-lt"/>
              <a:sym typeface="DM Serif Display"/>
            </a:endParaRPr>
          </a:p>
        </p:txBody>
      </p:sp>
      <p:sp>
        <p:nvSpPr>
          <p:cNvPr id="24" name="Google Shape;358;p40">
            <a:extLst>
              <a:ext uri="{FF2B5EF4-FFF2-40B4-BE49-F238E27FC236}">
                <a16:creationId xmlns:a16="http://schemas.microsoft.com/office/drawing/2014/main" id="{0D35A931-D794-881E-2B63-31F233799F7C}"/>
              </a:ext>
            </a:extLst>
          </p:cNvPr>
          <p:cNvSpPr txBox="1"/>
          <p:nvPr/>
        </p:nvSpPr>
        <p:spPr>
          <a:xfrm>
            <a:off x="549031" y="132411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19</a:t>
            </a:r>
            <a:r>
              <a:rPr lang="en" sz="2900" dirty="0">
                <a:solidFill>
                  <a:schemeClr val="accent2">
                    <a:lumMod val="75000"/>
                  </a:schemeClr>
                </a:solidFill>
                <a:latin typeface="+mj-lt"/>
                <a:ea typeface="DM Serif Display"/>
                <a:cs typeface="DM Serif Display"/>
                <a:sym typeface="DM Serif Display"/>
              </a:rPr>
              <a:t>66</a:t>
            </a:r>
            <a:endParaRPr sz="2900" dirty="0">
              <a:solidFill>
                <a:schemeClr val="accent2">
                  <a:lumMod val="75000"/>
                </a:schemeClr>
              </a:solidFill>
              <a:latin typeface="+mj-lt"/>
              <a:ea typeface="DM Serif Display"/>
              <a:cs typeface="DM Serif Display"/>
              <a:sym typeface="DM Serif Display"/>
            </a:endParaRPr>
          </a:p>
        </p:txBody>
      </p:sp>
      <p:sp>
        <p:nvSpPr>
          <p:cNvPr id="25" name="Google Shape;361;p40">
            <a:extLst>
              <a:ext uri="{FF2B5EF4-FFF2-40B4-BE49-F238E27FC236}">
                <a16:creationId xmlns:a16="http://schemas.microsoft.com/office/drawing/2014/main" id="{FB4451AD-8875-FECD-D1FA-53D4AD4BC974}"/>
              </a:ext>
            </a:extLst>
          </p:cNvPr>
          <p:cNvSpPr txBox="1"/>
          <p:nvPr/>
        </p:nvSpPr>
        <p:spPr>
          <a:xfrm>
            <a:off x="1897128" y="1779147"/>
            <a:ext cx="1962900" cy="491258"/>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Google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Translate</a:t>
            </a:r>
            <a:endParaRPr sz="1600" b="1" cap="small" dirty="0">
              <a:solidFill>
                <a:schemeClr val="accent5">
                  <a:lumMod val="75000"/>
                </a:schemeClr>
              </a:solidFill>
              <a:latin typeface="+mj-lt"/>
              <a:sym typeface="DM Serif Display"/>
            </a:endParaRPr>
          </a:p>
        </p:txBody>
      </p:sp>
      <p:sp>
        <p:nvSpPr>
          <p:cNvPr id="26" name="Google Shape;362;p40">
            <a:extLst>
              <a:ext uri="{FF2B5EF4-FFF2-40B4-BE49-F238E27FC236}">
                <a16:creationId xmlns:a16="http://schemas.microsoft.com/office/drawing/2014/main" id="{2ACE7557-4B45-18D9-0FCE-1DBDDEC51687}"/>
              </a:ext>
            </a:extLst>
          </p:cNvPr>
          <p:cNvSpPr txBox="1"/>
          <p:nvPr/>
        </p:nvSpPr>
        <p:spPr>
          <a:xfrm>
            <a:off x="3233805" y="132411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sym typeface="DM Serif Display"/>
              </a:rPr>
              <a:t>20</a:t>
            </a:r>
            <a:r>
              <a:rPr lang="en" sz="2900" dirty="0">
                <a:solidFill>
                  <a:schemeClr val="accent2">
                    <a:lumMod val="75000"/>
                  </a:schemeClr>
                </a:solidFill>
                <a:latin typeface="+mj-lt"/>
                <a:sym typeface="DM Serif Display"/>
              </a:rPr>
              <a:t>11</a:t>
            </a:r>
            <a:endParaRPr sz="2900" dirty="0">
              <a:solidFill>
                <a:schemeClr val="accent2">
                  <a:lumMod val="75000"/>
                </a:schemeClr>
              </a:solidFill>
              <a:latin typeface="+mj-lt"/>
              <a:sym typeface="DM Serif Display"/>
            </a:endParaRPr>
          </a:p>
        </p:txBody>
      </p:sp>
      <p:sp>
        <p:nvSpPr>
          <p:cNvPr id="27" name="Google Shape;364;p40">
            <a:extLst>
              <a:ext uri="{FF2B5EF4-FFF2-40B4-BE49-F238E27FC236}">
                <a16:creationId xmlns:a16="http://schemas.microsoft.com/office/drawing/2014/main" id="{107F1CF5-582D-486D-9A4E-F7FAF3071AFF}"/>
              </a:ext>
            </a:extLst>
          </p:cNvPr>
          <p:cNvSpPr txBox="1"/>
          <p:nvPr/>
        </p:nvSpPr>
        <p:spPr>
          <a:xfrm>
            <a:off x="5918579" y="132411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20</a:t>
            </a:r>
            <a:r>
              <a:rPr lang="en" sz="2900" dirty="0">
                <a:solidFill>
                  <a:schemeClr val="accent2">
                    <a:lumMod val="75000"/>
                  </a:schemeClr>
                </a:solidFill>
                <a:latin typeface="+mj-lt"/>
                <a:ea typeface="DM Serif Display"/>
                <a:cs typeface="DM Serif Display"/>
                <a:sym typeface="DM Serif Display"/>
              </a:rPr>
              <a:t>18</a:t>
            </a:r>
            <a:endParaRPr sz="2900" dirty="0">
              <a:solidFill>
                <a:schemeClr val="accent2">
                  <a:lumMod val="75000"/>
                </a:schemeClr>
              </a:solidFill>
              <a:latin typeface="+mj-lt"/>
              <a:ea typeface="DM Serif Display"/>
              <a:cs typeface="DM Serif Display"/>
              <a:sym typeface="DM Serif Display"/>
            </a:endParaRPr>
          </a:p>
        </p:txBody>
      </p:sp>
      <p:cxnSp>
        <p:nvCxnSpPr>
          <p:cNvPr id="28" name="Google Shape;365;p40">
            <a:extLst>
              <a:ext uri="{FF2B5EF4-FFF2-40B4-BE49-F238E27FC236}">
                <a16:creationId xmlns:a16="http://schemas.microsoft.com/office/drawing/2014/main" id="{5FC49D88-A977-DA45-F5CE-04E69FBE5988}"/>
              </a:ext>
            </a:extLst>
          </p:cNvPr>
          <p:cNvCxnSpPr>
            <a:cxnSpLocks/>
            <a:stCxn id="22" idx="3"/>
          </p:cNvCxnSpPr>
          <p:nvPr/>
        </p:nvCxnSpPr>
        <p:spPr>
          <a:xfrm>
            <a:off x="2595540"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29" name="Google Shape;352;p40">
            <a:extLst>
              <a:ext uri="{FF2B5EF4-FFF2-40B4-BE49-F238E27FC236}">
                <a16:creationId xmlns:a16="http://schemas.microsoft.com/office/drawing/2014/main" id="{75AECE58-F132-7CD1-84D5-C311F5906966}"/>
              </a:ext>
            </a:extLst>
          </p:cNvPr>
          <p:cNvSpPr txBox="1"/>
          <p:nvPr/>
        </p:nvSpPr>
        <p:spPr>
          <a:xfrm>
            <a:off x="3277907" y="1153916"/>
            <a:ext cx="1037805" cy="2815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Apple Siri</a:t>
            </a:r>
          </a:p>
        </p:txBody>
      </p:sp>
      <p:cxnSp>
        <p:nvCxnSpPr>
          <p:cNvPr id="30" name="Google Shape;365;p40">
            <a:extLst>
              <a:ext uri="{FF2B5EF4-FFF2-40B4-BE49-F238E27FC236}">
                <a16:creationId xmlns:a16="http://schemas.microsoft.com/office/drawing/2014/main" id="{C41488B7-93F6-B4EF-0855-040C540E5D99}"/>
              </a:ext>
            </a:extLst>
          </p:cNvPr>
          <p:cNvCxnSpPr>
            <a:cxnSpLocks/>
          </p:cNvCxnSpPr>
          <p:nvPr/>
        </p:nvCxnSpPr>
        <p:spPr>
          <a:xfrm>
            <a:off x="1257468" y="1596214"/>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31" name="Google Shape;365;p40">
            <a:extLst>
              <a:ext uri="{FF2B5EF4-FFF2-40B4-BE49-F238E27FC236}">
                <a16:creationId xmlns:a16="http://schemas.microsoft.com/office/drawing/2014/main" id="{38BFB136-9399-8225-E7F1-4705988BD79E}"/>
              </a:ext>
            </a:extLst>
          </p:cNvPr>
          <p:cNvCxnSpPr>
            <a:cxnSpLocks/>
          </p:cNvCxnSpPr>
          <p:nvPr/>
        </p:nvCxnSpPr>
        <p:spPr>
          <a:xfrm>
            <a:off x="3896604"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32" name="Google Shape;365;p40">
            <a:extLst>
              <a:ext uri="{FF2B5EF4-FFF2-40B4-BE49-F238E27FC236}">
                <a16:creationId xmlns:a16="http://schemas.microsoft.com/office/drawing/2014/main" id="{F6CDD6AB-BE85-3161-76E7-2BCD53F4C80A}"/>
              </a:ext>
            </a:extLst>
          </p:cNvPr>
          <p:cNvCxnSpPr>
            <a:cxnSpLocks/>
          </p:cNvCxnSpPr>
          <p:nvPr/>
        </p:nvCxnSpPr>
        <p:spPr>
          <a:xfrm>
            <a:off x="5286414"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33" name="Google Shape;361;p40">
            <a:extLst>
              <a:ext uri="{FF2B5EF4-FFF2-40B4-BE49-F238E27FC236}">
                <a16:creationId xmlns:a16="http://schemas.microsoft.com/office/drawing/2014/main" id="{63DE25FD-CD3E-A29F-4E1D-F408C0AF7434}"/>
              </a:ext>
            </a:extLst>
          </p:cNvPr>
          <p:cNvSpPr txBox="1"/>
          <p:nvPr/>
        </p:nvSpPr>
        <p:spPr>
          <a:xfrm>
            <a:off x="4552402" y="2013811"/>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DeepMind</a:t>
            </a:r>
            <a:r>
              <a:rPr lang="it-IT" sz="1600" b="1" cap="small" dirty="0">
                <a:solidFill>
                  <a:schemeClr val="accent5">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AlphaGo</a:t>
            </a:r>
            <a:endParaRPr sz="1600" b="1" cap="small" dirty="0">
              <a:solidFill>
                <a:schemeClr val="accent5">
                  <a:lumMod val="75000"/>
                </a:schemeClr>
              </a:solidFill>
              <a:latin typeface="+mj-lt"/>
              <a:sym typeface="DM Serif Display"/>
            </a:endParaRPr>
          </a:p>
        </p:txBody>
      </p:sp>
      <p:cxnSp>
        <p:nvCxnSpPr>
          <p:cNvPr id="34" name="Google Shape;365;p40">
            <a:extLst>
              <a:ext uri="{FF2B5EF4-FFF2-40B4-BE49-F238E27FC236}">
                <a16:creationId xmlns:a16="http://schemas.microsoft.com/office/drawing/2014/main" id="{3BEFB192-5BEF-C2DD-CE4D-7FD7DCA3C7CF}"/>
              </a:ext>
            </a:extLst>
          </p:cNvPr>
          <p:cNvCxnSpPr>
            <a:cxnSpLocks/>
          </p:cNvCxnSpPr>
          <p:nvPr/>
        </p:nvCxnSpPr>
        <p:spPr>
          <a:xfrm>
            <a:off x="6624141"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35" name="Google Shape;352;p40">
            <a:extLst>
              <a:ext uri="{FF2B5EF4-FFF2-40B4-BE49-F238E27FC236}">
                <a16:creationId xmlns:a16="http://schemas.microsoft.com/office/drawing/2014/main" id="{26946560-4438-E73A-C7F8-E281300D86DE}"/>
              </a:ext>
            </a:extLst>
          </p:cNvPr>
          <p:cNvSpPr txBox="1"/>
          <p:nvPr/>
        </p:nvSpPr>
        <p:spPr>
          <a:xfrm>
            <a:off x="5937104" y="941351"/>
            <a:ext cx="2098636" cy="4881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DeepMind</a:t>
            </a:r>
            <a:r>
              <a:rPr lang="it-IT" sz="1600" b="1" cap="small" dirty="0">
                <a:solidFill>
                  <a:schemeClr val="accent2">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AlphaFold</a:t>
            </a:r>
            <a:r>
              <a:rPr lang="it-IT" sz="1600" b="1" cap="small" dirty="0">
                <a:solidFill>
                  <a:schemeClr val="accent2">
                    <a:lumMod val="75000"/>
                  </a:schemeClr>
                </a:solidFill>
                <a:latin typeface="+mj-lt"/>
                <a:sym typeface="DM Serif Display"/>
              </a:rPr>
              <a:t> 1</a:t>
            </a:r>
          </a:p>
        </p:txBody>
      </p:sp>
      <p:sp>
        <p:nvSpPr>
          <p:cNvPr id="36" name="Google Shape;356;p40">
            <a:extLst>
              <a:ext uri="{FF2B5EF4-FFF2-40B4-BE49-F238E27FC236}">
                <a16:creationId xmlns:a16="http://schemas.microsoft.com/office/drawing/2014/main" id="{211BBDAF-DAFA-66B3-72D5-47D92C94625F}"/>
              </a:ext>
            </a:extLst>
          </p:cNvPr>
          <p:cNvSpPr txBox="1"/>
          <p:nvPr/>
        </p:nvSpPr>
        <p:spPr>
          <a:xfrm>
            <a:off x="7246872" y="132597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20</a:t>
            </a:r>
            <a:endParaRPr sz="2900" dirty="0">
              <a:solidFill>
                <a:schemeClr val="accent5">
                  <a:lumMod val="75000"/>
                </a:schemeClr>
              </a:solidFill>
              <a:latin typeface="+mj-lt"/>
              <a:sym typeface="DM Serif Display"/>
            </a:endParaRPr>
          </a:p>
        </p:txBody>
      </p:sp>
      <p:sp>
        <p:nvSpPr>
          <p:cNvPr id="37" name="Google Shape;361;p40">
            <a:extLst>
              <a:ext uri="{FF2B5EF4-FFF2-40B4-BE49-F238E27FC236}">
                <a16:creationId xmlns:a16="http://schemas.microsoft.com/office/drawing/2014/main" id="{CBE808A2-3870-FA3D-EE3F-FC83D80B137A}"/>
              </a:ext>
            </a:extLst>
          </p:cNvPr>
          <p:cNvSpPr txBox="1"/>
          <p:nvPr/>
        </p:nvSpPr>
        <p:spPr>
          <a:xfrm>
            <a:off x="7246874" y="1779146"/>
            <a:ext cx="1426676"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OpenAI</a:t>
            </a:r>
            <a:r>
              <a:rPr lang="it-IT" sz="1600" b="1" cap="small" dirty="0">
                <a:solidFill>
                  <a:schemeClr val="accent5">
                    <a:lumMod val="75000"/>
                  </a:schemeClr>
                </a:solidFill>
                <a:latin typeface="+mj-lt"/>
                <a:sym typeface="DM Serif Display"/>
              </a:rPr>
              <a:t> GPT-3</a:t>
            </a:r>
            <a:endParaRPr sz="1600" b="1" cap="small" dirty="0">
              <a:solidFill>
                <a:schemeClr val="accent5">
                  <a:lumMod val="75000"/>
                </a:schemeClr>
              </a:solidFill>
              <a:latin typeface="+mj-lt"/>
              <a:sym typeface="DM Serif Display"/>
            </a:endParaRPr>
          </a:p>
        </p:txBody>
      </p:sp>
      <p:sp>
        <p:nvSpPr>
          <p:cNvPr id="42" name="Google Shape;352;p40">
            <a:extLst>
              <a:ext uri="{FF2B5EF4-FFF2-40B4-BE49-F238E27FC236}">
                <a16:creationId xmlns:a16="http://schemas.microsoft.com/office/drawing/2014/main" id="{0E41F5B8-4503-D3C6-B0E2-2D69DD82ACB9}"/>
              </a:ext>
            </a:extLst>
          </p:cNvPr>
          <p:cNvSpPr txBox="1"/>
          <p:nvPr/>
        </p:nvSpPr>
        <p:spPr>
          <a:xfrm>
            <a:off x="547679" y="3344532"/>
            <a:ext cx="2418586" cy="482309"/>
          </a:xfrm>
          <a:prstGeom prst="rect">
            <a:avLst/>
          </a:prstGeom>
          <a:noFill/>
          <a:ln>
            <a:noFill/>
          </a:ln>
        </p:spPr>
        <p:txBody>
          <a:bodyPr spcFirstLastPara="1" wrap="square" lIns="0" tIns="0" rIns="0" bIns="0" anchor="t" anchorCtr="0">
            <a:noAutofit/>
          </a:bodyPr>
          <a:lstStyle/>
          <a:p>
            <a:r>
              <a:rPr lang="it-IT" sz="1600" b="1" cap="small" dirty="0" err="1">
                <a:solidFill>
                  <a:schemeClr val="accent2">
                    <a:lumMod val="75000"/>
                  </a:schemeClr>
                </a:solidFill>
                <a:latin typeface="+mj-lt"/>
                <a:ea typeface="DM Serif Display"/>
                <a:cs typeface="DM Serif Display"/>
                <a:sym typeface="DM Serif Display"/>
              </a:rPr>
              <a:t>Recurrent</a:t>
            </a:r>
            <a:r>
              <a:rPr lang="it-IT" sz="1600" b="1" cap="small" dirty="0">
                <a:solidFill>
                  <a:schemeClr val="accent2">
                    <a:lumMod val="75000"/>
                  </a:schemeClr>
                </a:solidFill>
                <a:latin typeface="+mj-lt"/>
                <a:ea typeface="DM Serif Display"/>
                <a:cs typeface="DM Serif Display"/>
                <a:sym typeface="DM Serif Display"/>
              </a:rPr>
              <a:t> </a:t>
            </a:r>
          </a:p>
          <a:p>
            <a:r>
              <a:rPr lang="it-IT" sz="1600" b="1" cap="small" dirty="0" err="1">
                <a:solidFill>
                  <a:schemeClr val="accent2">
                    <a:lumMod val="75000"/>
                  </a:schemeClr>
                </a:solidFill>
                <a:latin typeface="+mj-lt"/>
                <a:ea typeface="DM Serif Display"/>
                <a:cs typeface="DM Serif Display"/>
                <a:sym typeface="DM Serif Display"/>
              </a:rPr>
              <a:t>neural</a:t>
            </a:r>
            <a:r>
              <a:rPr lang="it-IT" sz="1600" b="1" cap="small" dirty="0">
                <a:solidFill>
                  <a:schemeClr val="accent2">
                    <a:lumMod val="75000"/>
                  </a:schemeClr>
                </a:solidFill>
                <a:latin typeface="+mj-lt"/>
                <a:ea typeface="DM Serif Display"/>
                <a:cs typeface="DM Serif Display"/>
                <a:sym typeface="DM Serif Display"/>
              </a:rPr>
              <a:t> network</a:t>
            </a:r>
            <a:endParaRPr lang="en" sz="1600" b="1" cap="small" dirty="0">
              <a:solidFill>
                <a:schemeClr val="accent2">
                  <a:lumMod val="75000"/>
                </a:schemeClr>
              </a:solidFill>
              <a:latin typeface="+mj-lt"/>
              <a:ea typeface="DM Serif Display"/>
              <a:cs typeface="DM Serif Display"/>
              <a:sym typeface="DM Serif Display"/>
            </a:endParaRPr>
          </a:p>
        </p:txBody>
      </p:sp>
      <p:sp>
        <p:nvSpPr>
          <p:cNvPr id="43" name="Google Shape;353;p40">
            <a:extLst>
              <a:ext uri="{FF2B5EF4-FFF2-40B4-BE49-F238E27FC236}">
                <a16:creationId xmlns:a16="http://schemas.microsoft.com/office/drawing/2014/main" id="{58CBE388-1D10-B4FA-3386-E8D3E84A1259}"/>
              </a:ext>
            </a:extLst>
          </p:cNvPr>
          <p:cNvSpPr txBox="1"/>
          <p:nvPr/>
        </p:nvSpPr>
        <p:spPr>
          <a:xfrm>
            <a:off x="1891418" y="3771978"/>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ea typeface="DM Serif Display"/>
                <a:cs typeface="DM Serif Display"/>
                <a:sym typeface="DM Serif Display"/>
              </a:rPr>
              <a:t>19</a:t>
            </a:r>
            <a:r>
              <a:rPr lang="en" sz="2900" dirty="0">
                <a:solidFill>
                  <a:schemeClr val="accent5">
                    <a:lumMod val="75000"/>
                  </a:schemeClr>
                </a:solidFill>
                <a:latin typeface="+mj-lt"/>
                <a:ea typeface="DM Serif Display"/>
                <a:cs typeface="DM Serif Display"/>
                <a:sym typeface="DM Serif Display"/>
              </a:rPr>
              <a:t>97</a:t>
            </a:r>
            <a:endParaRPr sz="2900" dirty="0">
              <a:solidFill>
                <a:schemeClr val="accent5">
                  <a:lumMod val="75000"/>
                </a:schemeClr>
              </a:solidFill>
              <a:latin typeface="+mj-lt"/>
              <a:ea typeface="DM Serif Display"/>
              <a:cs typeface="DM Serif Display"/>
              <a:sym typeface="DM Serif Display"/>
            </a:endParaRPr>
          </a:p>
        </p:txBody>
      </p:sp>
      <p:sp>
        <p:nvSpPr>
          <p:cNvPr id="44" name="Google Shape;356;p40">
            <a:extLst>
              <a:ext uri="{FF2B5EF4-FFF2-40B4-BE49-F238E27FC236}">
                <a16:creationId xmlns:a16="http://schemas.microsoft.com/office/drawing/2014/main" id="{DC6AF0AB-2E70-D01E-DB5D-2786D8431103}"/>
              </a:ext>
            </a:extLst>
          </p:cNvPr>
          <p:cNvSpPr txBox="1"/>
          <p:nvPr/>
        </p:nvSpPr>
        <p:spPr>
          <a:xfrm>
            <a:off x="4576192" y="3771978"/>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14</a:t>
            </a:r>
            <a:endParaRPr sz="2900" dirty="0">
              <a:solidFill>
                <a:schemeClr val="accent5">
                  <a:lumMod val="75000"/>
                </a:schemeClr>
              </a:solidFill>
              <a:latin typeface="+mj-lt"/>
              <a:sym typeface="DM Serif Display"/>
            </a:endParaRPr>
          </a:p>
        </p:txBody>
      </p:sp>
      <p:sp>
        <p:nvSpPr>
          <p:cNvPr id="45" name="Google Shape;358;p40">
            <a:extLst>
              <a:ext uri="{FF2B5EF4-FFF2-40B4-BE49-F238E27FC236}">
                <a16:creationId xmlns:a16="http://schemas.microsoft.com/office/drawing/2014/main" id="{825291D3-D0A4-2055-39D3-4E57C7227105}"/>
              </a:ext>
            </a:extLst>
          </p:cNvPr>
          <p:cNvSpPr txBox="1"/>
          <p:nvPr/>
        </p:nvSpPr>
        <p:spPr>
          <a:xfrm>
            <a:off x="549031" y="3771978"/>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19</a:t>
            </a:r>
            <a:r>
              <a:rPr lang="en" sz="2900" dirty="0">
                <a:solidFill>
                  <a:schemeClr val="accent2">
                    <a:lumMod val="75000"/>
                  </a:schemeClr>
                </a:solidFill>
                <a:latin typeface="+mj-lt"/>
                <a:ea typeface="DM Serif Display"/>
                <a:cs typeface="DM Serif Display"/>
                <a:sym typeface="DM Serif Display"/>
              </a:rPr>
              <a:t>72</a:t>
            </a:r>
            <a:endParaRPr sz="2900" dirty="0">
              <a:solidFill>
                <a:schemeClr val="accent2">
                  <a:lumMod val="75000"/>
                </a:schemeClr>
              </a:solidFill>
              <a:latin typeface="+mj-lt"/>
              <a:ea typeface="DM Serif Display"/>
              <a:cs typeface="DM Serif Display"/>
              <a:sym typeface="DM Serif Display"/>
            </a:endParaRPr>
          </a:p>
        </p:txBody>
      </p:sp>
      <p:sp>
        <p:nvSpPr>
          <p:cNvPr id="46" name="Google Shape;361;p40">
            <a:extLst>
              <a:ext uri="{FF2B5EF4-FFF2-40B4-BE49-F238E27FC236}">
                <a16:creationId xmlns:a16="http://schemas.microsoft.com/office/drawing/2014/main" id="{7C0694A4-CB20-B620-5EB6-C077616DE350}"/>
              </a:ext>
            </a:extLst>
          </p:cNvPr>
          <p:cNvSpPr txBox="1"/>
          <p:nvPr/>
        </p:nvSpPr>
        <p:spPr>
          <a:xfrm>
            <a:off x="1897128" y="4227007"/>
            <a:ext cx="2418584" cy="483764"/>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Long short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term</a:t>
            </a:r>
            <a:r>
              <a:rPr lang="it-IT" sz="1600" b="1" cap="small" dirty="0">
                <a:solidFill>
                  <a:schemeClr val="accent5">
                    <a:lumMod val="75000"/>
                  </a:schemeClr>
                </a:solidFill>
                <a:latin typeface="+mj-lt"/>
                <a:sym typeface="DM Serif Display"/>
              </a:rPr>
              <a:t> </a:t>
            </a:r>
            <a:r>
              <a:rPr lang="it-IT" sz="1600" b="1" cap="small" dirty="0" err="1">
                <a:solidFill>
                  <a:schemeClr val="accent5">
                    <a:lumMod val="75000"/>
                  </a:schemeClr>
                </a:solidFill>
                <a:latin typeface="+mj-lt"/>
                <a:sym typeface="DM Serif Display"/>
              </a:rPr>
              <a:t>memory</a:t>
            </a:r>
            <a:endParaRPr sz="1600" b="1" cap="small" dirty="0">
              <a:solidFill>
                <a:schemeClr val="accent5">
                  <a:lumMod val="75000"/>
                </a:schemeClr>
              </a:solidFill>
              <a:latin typeface="+mj-lt"/>
              <a:sym typeface="DM Serif Display"/>
            </a:endParaRPr>
          </a:p>
        </p:txBody>
      </p:sp>
      <p:sp>
        <p:nvSpPr>
          <p:cNvPr id="47" name="Google Shape;362;p40">
            <a:extLst>
              <a:ext uri="{FF2B5EF4-FFF2-40B4-BE49-F238E27FC236}">
                <a16:creationId xmlns:a16="http://schemas.microsoft.com/office/drawing/2014/main" id="{53B9F341-3D81-6175-FD47-C790AF3EC2F9}"/>
              </a:ext>
            </a:extLst>
          </p:cNvPr>
          <p:cNvSpPr txBox="1"/>
          <p:nvPr/>
        </p:nvSpPr>
        <p:spPr>
          <a:xfrm>
            <a:off x="3233805" y="3771978"/>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sym typeface="DM Serif Display"/>
              </a:rPr>
              <a:t>20</a:t>
            </a:r>
            <a:r>
              <a:rPr lang="en" sz="2900" dirty="0">
                <a:solidFill>
                  <a:schemeClr val="accent2">
                    <a:lumMod val="75000"/>
                  </a:schemeClr>
                </a:solidFill>
                <a:latin typeface="+mj-lt"/>
                <a:sym typeface="DM Serif Display"/>
              </a:rPr>
              <a:t>11</a:t>
            </a:r>
            <a:endParaRPr sz="2900" dirty="0">
              <a:solidFill>
                <a:schemeClr val="accent2">
                  <a:lumMod val="75000"/>
                </a:schemeClr>
              </a:solidFill>
              <a:latin typeface="+mj-lt"/>
              <a:sym typeface="DM Serif Display"/>
            </a:endParaRPr>
          </a:p>
        </p:txBody>
      </p:sp>
      <p:sp>
        <p:nvSpPr>
          <p:cNvPr id="48" name="Google Shape;364;p40">
            <a:extLst>
              <a:ext uri="{FF2B5EF4-FFF2-40B4-BE49-F238E27FC236}">
                <a16:creationId xmlns:a16="http://schemas.microsoft.com/office/drawing/2014/main" id="{F7587CE5-28D7-4A8C-F456-B1F72E6DE3EE}"/>
              </a:ext>
            </a:extLst>
          </p:cNvPr>
          <p:cNvSpPr txBox="1"/>
          <p:nvPr/>
        </p:nvSpPr>
        <p:spPr>
          <a:xfrm>
            <a:off x="5918579" y="3771978"/>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20</a:t>
            </a:r>
            <a:r>
              <a:rPr lang="en" sz="2900" dirty="0">
                <a:solidFill>
                  <a:schemeClr val="accent2">
                    <a:lumMod val="75000"/>
                  </a:schemeClr>
                </a:solidFill>
                <a:latin typeface="+mj-lt"/>
                <a:ea typeface="DM Serif Display"/>
                <a:cs typeface="DM Serif Display"/>
                <a:sym typeface="DM Serif Display"/>
              </a:rPr>
              <a:t>15</a:t>
            </a:r>
            <a:endParaRPr sz="2900" dirty="0">
              <a:solidFill>
                <a:schemeClr val="accent2">
                  <a:lumMod val="75000"/>
                </a:schemeClr>
              </a:solidFill>
              <a:latin typeface="+mj-lt"/>
              <a:ea typeface="DM Serif Display"/>
              <a:cs typeface="DM Serif Display"/>
              <a:sym typeface="DM Serif Display"/>
            </a:endParaRPr>
          </a:p>
        </p:txBody>
      </p:sp>
      <p:cxnSp>
        <p:nvCxnSpPr>
          <p:cNvPr id="49" name="Google Shape;365;p40">
            <a:extLst>
              <a:ext uri="{FF2B5EF4-FFF2-40B4-BE49-F238E27FC236}">
                <a16:creationId xmlns:a16="http://schemas.microsoft.com/office/drawing/2014/main" id="{7ECCC253-3E28-F2F9-3C16-1FFA5491087E}"/>
              </a:ext>
            </a:extLst>
          </p:cNvPr>
          <p:cNvCxnSpPr>
            <a:cxnSpLocks/>
            <a:stCxn id="43" idx="3"/>
          </p:cNvCxnSpPr>
          <p:nvPr/>
        </p:nvCxnSpPr>
        <p:spPr>
          <a:xfrm>
            <a:off x="2595540"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0" name="Google Shape;352;p40">
            <a:extLst>
              <a:ext uri="{FF2B5EF4-FFF2-40B4-BE49-F238E27FC236}">
                <a16:creationId xmlns:a16="http://schemas.microsoft.com/office/drawing/2014/main" id="{A3E21E51-5B48-E51F-1052-4BCDB781EAD1}"/>
              </a:ext>
            </a:extLst>
          </p:cNvPr>
          <p:cNvSpPr txBox="1"/>
          <p:nvPr/>
        </p:nvSpPr>
        <p:spPr>
          <a:xfrm>
            <a:off x="3277907" y="3337182"/>
            <a:ext cx="2415544" cy="48953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Variational</a:t>
            </a:r>
            <a:r>
              <a:rPr lang="it-IT" sz="1600" b="1" cap="small" dirty="0">
                <a:solidFill>
                  <a:schemeClr val="accent2">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autoencoder</a:t>
            </a:r>
            <a:endParaRPr lang="it-IT" sz="1600" b="1" cap="small" dirty="0">
              <a:solidFill>
                <a:schemeClr val="accent2">
                  <a:lumMod val="75000"/>
                </a:schemeClr>
              </a:solidFill>
              <a:latin typeface="+mj-lt"/>
              <a:sym typeface="DM Serif Display"/>
            </a:endParaRPr>
          </a:p>
        </p:txBody>
      </p:sp>
      <p:cxnSp>
        <p:nvCxnSpPr>
          <p:cNvPr id="51" name="Google Shape;365;p40">
            <a:extLst>
              <a:ext uri="{FF2B5EF4-FFF2-40B4-BE49-F238E27FC236}">
                <a16:creationId xmlns:a16="http://schemas.microsoft.com/office/drawing/2014/main" id="{87B9EB86-8849-05FD-A9DB-36033F4E08CF}"/>
              </a:ext>
            </a:extLst>
          </p:cNvPr>
          <p:cNvCxnSpPr>
            <a:cxnSpLocks/>
          </p:cNvCxnSpPr>
          <p:nvPr/>
        </p:nvCxnSpPr>
        <p:spPr>
          <a:xfrm>
            <a:off x="1257468" y="4044075"/>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52" name="Google Shape;365;p40">
            <a:extLst>
              <a:ext uri="{FF2B5EF4-FFF2-40B4-BE49-F238E27FC236}">
                <a16:creationId xmlns:a16="http://schemas.microsoft.com/office/drawing/2014/main" id="{C1529F90-FF8B-E5A0-C35C-5B41EE2B1ABB}"/>
              </a:ext>
            </a:extLst>
          </p:cNvPr>
          <p:cNvCxnSpPr>
            <a:cxnSpLocks/>
          </p:cNvCxnSpPr>
          <p:nvPr/>
        </p:nvCxnSpPr>
        <p:spPr>
          <a:xfrm>
            <a:off x="3896604"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53" name="Google Shape;365;p40">
            <a:extLst>
              <a:ext uri="{FF2B5EF4-FFF2-40B4-BE49-F238E27FC236}">
                <a16:creationId xmlns:a16="http://schemas.microsoft.com/office/drawing/2014/main" id="{56102AFA-74A8-CA06-7DCF-D45E6E8BB69C}"/>
              </a:ext>
            </a:extLst>
          </p:cNvPr>
          <p:cNvCxnSpPr>
            <a:cxnSpLocks/>
          </p:cNvCxnSpPr>
          <p:nvPr/>
        </p:nvCxnSpPr>
        <p:spPr>
          <a:xfrm>
            <a:off x="5286414"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4" name="Google Shape;361;p40">
            <a:extLst>
              <a:ext uri="{FF2B5EF4-FFF2-40B4-BE49-F238E27FC236}">
                <a16:creationId xmlns:a16="http://schemas.microsoft.com/office/drawing/2014/main" id="{818C67A0-D75D-A05F-B4B8-5AD8CE4E87CC}"/>
              </a:ext>
            </a:extLst>
          </p:cNvPr>
          <p:cNvSpPr txBox="1"/>
          <p:nvPr/>
        </p:nvSpPr>
        <p:spPr>
          <a:xfrm>
            <a:off x="4571999" y="4227008"/>
            <a:ext cx="2600711" cy="74512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Generative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Adversarial</a:t>
            </a:r>
            <a:r>
              <a:rPr lang="it-IT" sz="1600" b="1" cap="small" dirty="0">
                <a:solidFill>
                  <a:schemeClr val="accent5">
                    <a:lumMod val="75000"/>
                  </a:schemeClr>
                </a:solidFill>
                <a:latin typeface="+mj-lt"/>
                <a:sym typeface="DM Serif Display"/>
              </a:rPr>
              <a:t> </a:t>
            </a:r>
          </a:p>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Network</a:t>
            </a:r>
          </a:p>
        </p:txBody>
      </p:sp>
      <p:cxnSp>
        <p:nvCxnSpPr>
          <p:cNvPr id="55" name="Google Shape;365;p40">
            <a:extLst>
              <a:ext uri="{FF2B5EF4-FFF2-40B4-BE49-F238E27FC236}">
                <a16:creationId xmlns:a16="http://schemas.microsoft.com/office/drawing/2014/main" id="{F488D11A-1C4C-7F95-976B-17BA8D30072A}"/>
              </a:ext>
            </a:extLst>
          </p:cNvPr>
          <p:cNvCxnSpPr>
            <a:cxnSpLocks/>
          </p:cNvCxnSpPr>
          <p:nvPr/>
        </p:nvCxnSpPr>
        <p:spPr>
          <a:xfrm>
            <a:off x="6624141"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6" name="Google Shape;352;p40">
            <a:extLst>
              <a:ext uri="{FF2B5EF4-FFF2-40B4-BE49-F238E27FC236}">
                <a16:creationId xmlns:a16="http://schemas.microsoft.com/office/drawing/2014/main" id="{0B07C101-DCE8-D139-0E57-916216321BBA}"/>
              </a:ext>
            </a:extLst>
          </p:cNvPr>
          <p:cNvSpPr txBox="1"/>
          <p:nvPr/>
        </p:nvSpPr>
        <p:spPr>
          <a:xfrm>
            <a:off x="5937104" y="3333021"/>
            <a:ext cx="2098636" cy="49744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Modello di </a:t>
            </a:r>
          </a:p>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diffusione</a:t>
            </a:r>
          </a:p>
        </p:txBody>
      </p:sp>
      <p:sp>
        <p:nvSpPr>
          <p:cNvPr id="57" name="Google Shape;356;p40">
            <a:extLst>
              <a:ext uri="{FF2B5EF4-FFF2-40B4-BE49-F238E27FC236}">
                <a16:creationId xmlns:a16="http://schemas.microsoft.com/office/drawing/2014/main" id="{0C6DF3A9-B90A-B651-E53E-A8BC59C9F886}"/>
              </a:ext>
            </a:extLst>
          </p:cNvPr>
          <p:cNvSpPr txBox="1"/>
          <p:nvPr/>
        </p:nvSpPr>
        <p:spPr>
          <a:xfrm>
            <a:off x="7246872" y="3773840"/>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17</a:t>
            </a:r>
            <a:endParaRPr sz="2900" dirty="0">
              <a:solidFill>
                <a:schemeClr val="accent5">
                  <a:lumMod val="75000"/>
                </a:schemeClr>
              </a:solidFill>
              <a:latin typeface="+mj-lt"/>
              <a:sym typeface="DM Serif Display"/>
            </a:endParaRPr>
          </a:p>
        </p:txBody>
      </p:sp>
      <p:sp>
        <p:nvSpPr>
          <p:cNvPr id="58" name="Google Shape;361;p40">
            <a:extLst>
              <a:ext uri="{FF2B5EF4-FFF2-40B4-BE49-F238E27FC236}">
                <a16:creationId xmlns:a16="http://schemas.microsoft.com/office/drawing/2014/main" id="{E1EE0602-4C8B-4029-39EE-5AAEA7573DAB}"/>
              </a:ext>
            </a:extLst>
          </p:cNvPr>
          <p:cNvSpPr txBox="1"/>
          <p:nvPr/>
        </p:nvSpPr>
        <p:spPr>
          <a:xfrm>
            <a:off x="7246874" y="4227007"/>
            <a:ext cx="1328291" cy="249100"/>
          </a:xfrm>
          <a:prstGeom prst="rect">
            <a:avLst/>
          </a:prstGeom>
          <a:noFill/>
          <a:ln>
            <a:noFill/>
          </a:ln>
        </p:spPr>
        <p:txBody>
          <a:bodyPr spcFirstLastPara="1" wrap="square" lIns="0" tIns="0" rIns="0" bIns="0" anchor="b" anchorCtr="0">
            <a:noAutofit/>
          </a:bodyPr>
          <a:lstStyle/>
          <a:p>
            <a:r>
              <a:rPr lang="it-IT" sz="1600" b="1" cap="small" dirty="0">
                <a:solidFill>
                  <a:schemeClr val="accent5">
                    <a:lumMod val="75000"/>
                  </a:schemeClr>
                </a:solidFill>
                <a:latin typeface="+mj-lt"/>
                <a:sym typeface="DM Serif Display"/>
              </a:rPr>
              <a:t>Transformer</a:t>
            </a:r>
          </a:p>
        </p:txBody>
      </p:sp>
      <p:cxnSp>
        <p:nvCxnSpPr>
          <p:cNvPr id="61" name="Connettore 2 60">
            <a:extLst>
              <a:ext uri="{FF2B5EF4-FFF2-40B4-BE49-F238E27FC236}">
                <a16:creationId xmlns:a16="http://schemas.microsoft.com/office/drawing/2014/main" id="{6DB58D35-D687-1A9D-0E1F-AA454FC295FB}"/>
              </a:ext>
            </a:extLst>
          </p:cNvPr>
          <p:cNvCxnSpPr/>
          <p:nvPr/>
        </p:nvCxnSpPr>
        <p:spPr>
          <a:xfrm>
            <a:off x="3269950" y="2758750"/>
            <a:ext cx="5297258" cy="0"/>
          </a:xfrm>
          <a:prstGeom prst="straightConnector1">
            <a:avLst/>
          </a:prstGeom>
          <a:ln w="127000">
            <a:solidFill>
              <a:srgbClr val="0432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3EFAFEA8-B1BF-FEC0-5069-12699CAEFB56}"/>
              </a:ext>
            </a:extLst>
          </p:cNvPr>
          <p:cNvSpPr txBox="1"/>
          <p:nvPr/>
        </p:nvSpPr>
        <p:spPr>
          <a:xfrm>
            <a:off x="5163975" y="2267026"/>
            <a:ext cx="1234632" cy="984885"/>
          </a:xfrm>
          <a:prstGeom prst="rect">
            <a:avLst/>
          </a:prstGeom>
          <a:noFill/>
        </p:spPr>
        <p:txBody>
          <a:bodyPr wrap="none" rtlCol="0">
            <a:spAutoFit/>
          </a:bodyPr>
          <a:lstStyle/>
          <a:p>
            <a:pPr algn="ctr"/>
            <a:r>
              <a:rPr lang="it-IT" sz="2400" b="1" cap="small" dirty="0">
                <a:solidFill>
                  <a:srgbClr val="0432FF"/>
                </a:solidFill>
                <a:latin typeface="Century Gothic" panose="020B0502020202020204" pitchFamily="34" charset="0"/>
              </a:rPr>
              <a:t>Circa</a:t>
            </a:r>
          </a:p>
          <a:p>
            <a:pPr algn="ctr"/>
            <a:endParaRPr lang="it-IT" sz="1000" b="1" cap="small" dirty="0">
              <a:solidFill>
                <a:srgbClr val="0432FF"/>
              </a:solidFill>
              <a:latin typeface="Century Gothic" panose="020B0502020202020204" pitchFamily="34" charset="0"/>
            </a:endParaRPr>
          </a:p>
          <a:p>
            <a:pPr algn="ctr"/>
            <a:r>
              <a:rPr lang="it-IT" sz="2400" b="1" cap="small" dirty="0">
                <a:solidFill>
                  <a:srgbClr val="0432FF"/>
                </a:solidFill>
                <a:latin typeface="Century Gothic" panose="020B0502020202020204" pitchFamily="34" charset="0"/>
              </a:rPr>
              <a:t>10 anni</a:t>
            </a:r>
          </a:p>
        </p:txBody>
      </p:sp>
    </p:spTree>
    <p:extLst>
      <p:ext uri="{BB962C8B-B14F-4D97-AF65-F5344CB8AC3E}">
        <p14:creationId xmlns:p14="http://schemas.microsoft.com/office/powerpoint/2010/main" val="299937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up)">
                                      <p:cBhvr>
                                        <p:cTn id="16" dur="500"/>
                                        <p:tgtEl>
                                          <p:spTgt spid="2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ppt_y</p:attrName>
                                        </p:attrNameLst>
                                      </p:cBhvr>
                                      <p:tavLst>
                                        <p:tav tm="0">
                                          <p:val>
                                            <p:strVal val="#ppt_y+#ppt_h*1.125000"/>
                                          </p:val>
                                        </p:tav>
                                        <p:tav tm="100000">
                                          <p:val>
                                            <p:strVal val="#ppt_y"/>
                                          </p:val>
                                        </p:tav>
                                      </p:tavLst>
                                    </p:anim>
                                    <p:animEffect transition="in" filter="wipe(up)">
                                      <p:cBhvr>
                                        <p:cTn id="24" dur="500"/>
                                        <p:tgtEl>
                                          <p:spTgt spid="2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ppt_y</p:attrName>
                                        </p:attrNameLst>
                                      </p:cBhvr>
                                      <p:tavLst>
                                        <p:tav tm="0">
                                          <p:val>
                                            <p:strVal val="#ppt_y+#ppt_h*1.125000"/>
                                          </p:val>
                                        </p:tav>
                                        <p:tav tm="100000">
                                          <p:val>
                                            <p:strVal val="#ppt_y"/>
                                          </p:val>
                                        </p:tav>
                                      </p:tavLst>
                                    </p:anim>
                                    <p:animEffect transition="in" filter="wipe(up)">
                                      <p:cBhvr>
                                        <p:cTn id="28" dur="500"/>
                                        <p:tgtEl>
                                          <p:spTgt spid="2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p:tgtEl>
                                          <p:spTgt spid="27"/>
                                        </p:tgtEl>
                                        <p:attrNameLst>
                                          <p:attrName>ppt_y</p:attrName>
                                        </p:attrNameLst>
                                      </p:cBhvr>
                                      <p:tavLst>
                                        <p:tav tm="0">
                                          <p:val>
                                            <p:strVal val="#ppt_y+#ppt_h*1.125000"/>
                                          </p:val>
                                        </p:tav>
                                        <p:tav tm="100000">
                                          <p:val>
                                            <p:strVal val="#ppt_y"/>
                                          </p:val>
                                        </p:tav>
                                      </p:tavLst>
                                    </p:anim>
                                    <p:animEffect transition="in" filter="wipe(up)">
                                      <p:cBhvr>
                                        <p:cTn id="32" dur="500"/>
                                        <p:tgtEl>
                                          <p:spTgt spid="27"/>
                                        </p:tgtEl>
                                      </p:cBhvr>
                                    </p:animEffect>
                                  </p:childTnLst>
                                </p:cTn>
                              </p:par>
                              <p:par>
                                <p:cTn id="33" presetID="1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ppt_y</p:attrName>
                                        </p:attrNameLst>
                                      </p:cBhvr>
                                      <p:tavLst>
                                        <p:tav tm="0">
                                          <p:val>
                                            <p:strVal val="#ppt_y+#ppt_h*1.125000"/>
                                          </p:val>
                                        </p:tav>
                                        <p:tav tm="100000">
                                          <p:val>
                                            <p:strVal val="#ppt_y"/>
                                          </p:val>
                                        </p:tav>
                                      </p:tavLst>
                                    </p:anim>
                                    <p:animEffect transition="in" filter="wipe(up)">
                                      <p:cBhvr>
                                        <p:cTn id="36" dur="500"/>
                                        <p:tgtEl>
                                          <p:spTgt spid="28"/>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up)">
                                      <p:cBhvr>
                                        <p:cTn id="40" dur="500"/>
                                        <p:tgtEl>
                                          <p:spTgt spid="29"/>
                                        </p:tgtEl>
                                      </p:cBhvr>
                                    </p:animEffect>
                                  </p:childTnLst>
                                </p:cTn>
                              </p:par>
                              <p:par>
                                <p:cTn id="41" presetID="1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p:tgtEl>
                                          <p:spTgt spid="30"/>
                                        </p:tgtEl>
                                        <p:attrNameLst>
                                          <p:attrName>ppt_y</p:attrName>
                                        </p:attrNameLst>
                                      </p:cBhvr>
                                      <p:tavLst>
                                        <p:tav tm="0">
                                          <p:val>
                                            <p:strVal val="#ppt_y+#ppt_h*1.125000"/>
                                          </p:val>
                                        </p:tav>
                                        <p:tav tm="100000">
                                          <p:val>
                                            <p:strVal val="#ppt_y"/>
                                          </p:val>
                                        </p:tav>
                                      </p:tavLst>
                                    </p:anim>
                                    <p:animEffect transition="in" filter="wipe(up)">
                                      <p:cBhvr>
                                        <p:cTn id="44" dur="500"/>
                                        <p:tgtEl>
                                          <p:spTgt spid="30"/>
                                        </p:tgtEl>
                                      </p:cBhvr>
                                    </p:animEffect>
                                  </p:childTnLst>
                                </p:cTn>
                              </p:par>
                              <p:par>
                                <p:cTn id="45" presetID="1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ppt_y</p:attrName>
                                        </p:attrNameLst>
                                      </p:cBhvr>
                                      <p:tavLst>
                                        <p:tav tm="0">
                                          <p:val>
                                            <p:strVal val="#ppt_y+#ppt_h*1.125000"/>
                                          </p:val>
                                        </p:tav>
                                        <p:tav tm="100000">
                                          <p:val>
                                            <p:strVal val="#ppt_y"/>
                                          </p:val>
                                        </p:tav>
                                      </p:tavLst>
                                    </p:anim>
                                    <p:animEffect transition="in" filter="wipe(up)">
                                      <p:cBhvr>
                                        <p:cTn id="48" dur="500"/>
                                        <p:tgtEl>
                                          <p:spTgt spid="31"/>
                                        </p:tgtEl>
                                      </p:cBhvr>
                                    </p:animEffect>
                                  </p:childTnLst>
                                </p:cTn>
                              </p:par>
                              <p:par>
                                <p:cTn id="49" presetID="1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up)">
                                      <p:cBhvr>
                                        <p:cTn id="52" dur="500"/>
                                        <p:tgtEl>
                                          <p:spTgt spid="32"/>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p:tgtEl>
                                          <p:spTgt spid="33"/>
                                        </p:tgtEl>
                                        <p:attrNameLst>
                                          <p:attrName>ppt_y</p:attrName>
                                        </p:attrNameLst>
                                      </p:cBhvr>
                                      <p:tavLst>
                                        <p:tav tm="0">
                                          <p:val>
                                            <p:strVal val="#ppt_y+#ppt_h*1.125000"/>
                                          </p:val>
                                        </p:tav>
                                        <p:tav tm="100000">
                                          <p:val>
                                            <p:strVal val="#ppt_y"/>
                                          </p:val>
                                        </p:tav>
                                      </p:tavLst>
                                    </p:anim>
                                    <p:animEffect transition="in" filter="wipe(up)">
                                      <p:cBhvr>
                                        <p:cTn id="56" dur="500"/>
                                        <p:tgtEl>
                                          <p:spTgt spid="33"/>
                                        </p:tgtEl>
                                      </p:cBhvr>
                                    </p:animEffect>
                                  </p:childTnLst>
                                </p:cTn>
                              </p:par>
                              <p:par>
                                <p:cTn id="57" presetID="12" presetClass="entr" presetSubtype="4"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p:tgtEl>
                                          <p:spTgt spid="34"/>
                                        </p:tgtEl>
                                        <p:attrNameLst>
                                          <p:attrName>ppt_y</p:attrName>
                                        </p:attrNameLst>
                                      </p:cBhvr>
                                      <p:tavLst>
                                        <p:tav tm="0">
                                          <p:val>
                                            <p:strVal val="#ppt_y+#ppt_h*1.125000"/>
                                          </p:val>
                                        </p:tav>
                                        <p:tav tm="100000">
                                          <p:val>
                                            <p:strVal val="#ppt_y"/>
                                          </p:val>
                                        </p:tav>
                                      </p:tavLst>
                                    </p:anim>
                                    <p:animEffect transition="in" filter="wipe(up)">
                                      <p:cBhvr>
                                        <p:cTn id="60" dur="500"/>
                                        <p:tgtEl>
                                          <p:spTgt spid="34"/>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p:tgtEl>
                                          <p:spTgt spid="35"/>
                                        </p:tgtEl>
                                        <p:attrNameLst>
                                          <p:attrName>ppt_y</p:attrName>
                                        </p:attrNameLst>
                                      </p:cBhvr>
                                      <p:tavLst>
                                        <p:tav tm="0">
                                          <p:val>
                                            <p:strVal val="#ppt_y+#ppt_h*1.125000"/>
                                          </p:val>
                                        </p:tav>
                                        <p:tav tm="100000">
                                          <p:val>
                                            <p:strVal val="#ppt_y"/>
                                          </p:val>
                                        </p:tav>
                                      </p:tavLst>
                                    </p:anim>
                                    <p:animEffect transition="in" filter="wipe(up)">
                                      <p:cBhvr>
                                        <p:cTn id="64" dur="500"/>
                                        <p:tgtEl>
                                          <p:spTgt spid="3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p:tgtEl>
                                          <p:spTgt spid="36"/>
                                        </p:tgtEl>
                                        <p:attrNameLst>
                                          <p:attrName>ppt_y</p:attrName>
                                        </p:attrNameLst>
                                      </p:cBhvr>
                                      <p:tavLst>
                                        <p:tav tm="0">
                                          <p:val>
                                            <p:strVal val="#ppt_y+#ppt_h*1.125000"/>
                                          </p:val>
                                        </p:tav>
                                        <p:tav tm="100000">
                                          <p:val>
                                            <p:strVal val="#ppt_y"/>
                                          </p:val>
                                        </p:tav>
                                      </p:tavLst>
                                    </p:anim>
                                    <p:animEffect transition="in" filter="wipe(up)">
                                      <p:cBhvr>
                                        <p:cTn id="68" dur="500"/>
                                        <p:tgtEl>
                                          <p:spTgt spid="3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p:tgtEl>
                                          <p:spTgt spid="37"/>
                                        </p:tgtEl>
                                        <p:attrNameLst>
                                          <p:attrName>ppt_y</p:attrName>
                                        </p:attrNameLst>
                                      </p:cBhvr>
                                      <p:tavLst>
                                        <p:tav tm="0">
                                          <p:val>
                                            <p:strVal val="#ppt_y+#ppt_h*1.125000"/>
                                          </p:val>
                                        </p:tav>
                                        <p:tav tm="100000">
                                          <p:val>
                                            <p:strVal val="#ppt_y"/>
                                          </p:val>
                                        </p:tav>
                                      </p:tavLst>
                                    </p:anim>
                                    <p:animEffect transition="in" filter="wipe(up)">
                                      <p:cBhvr>
                                        <p:cTn id="72" dur="500"/>
                                        <p:tgtEl>
                                          <p:spTgt spid="3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p:tgtEl>
                                          <p:spTgt spid="42"/>
                                        </p:tgtEl>
                                        <p:attrNameLst>
                                          <p:attrName>ppt_y</p:attrName>
                                        </p:attrNameLst>
                                      </p:cBhvr>
                                      <p:tavLst>
                                        <p:tav tm="0">
                                          <p:val>
                                            <p:strVal val="#ppt_y+#ppt_h*1.125000"/>
                                          </p:val>
                                        </p:tav>
                                        <p:tav tm="100000">
                                          <p:val>
                                            <p:strVal val="#ppt_y"/>
                                          </p:val>
                                        </p:tav>
                                      </p:tavLst>
                                    </p:anim>
                                    <p:animEffect transition="in" filter="wipe(up)">
                                      <p:cBhvr>
                                        <p:cTn id="76" dur="500"/>
                                        <p:tgtEl>
                                          <p:spTgt spid="42"/>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p:tgtEl>
                                          <p:spTgt spid="43"/>
                                        </p:tgtEl>
                                        <p:attrNameLst>
                                          <p:attrName>ppt_y</p:attrName>
                                        </p:attrNameLst>
                                      </p:cBhvr>
                                      <p:tavLst>
                                        <p:tav tm="0">
                                          <p:val>
                                            <p:strVal val="#ppt_y+#ppt_h*1.125000"/>
                                          </p:val>
                                        </p:tav>
                                        <p:tav tm="100000">
                                          <p:val>
                                            <p:strVal val="#ppt_y"/>
                                          </p:val>
                                        </p:tav>
                                      </p:tavLst>
                                    </p:anim>
                                    <p:animEffect transition="in" filter="wipe(up)">
                                      <p:cBhvr>
                                        <p:cTn id="80" dur="500"/>
                                        <p:tgtEl>
                                          <p:spTgt spid="43"/>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p:tgtEl>
                                          <p:spTgt spid="44"/>
                                        </p:tgtEl>
                                        <p:attrNameLst>
                                          <p:attrName>ppt_y</p:attrName>
                                        </p:attrNameLst>
                                      </p:cBhvr>
                                      <p:tavLst>
                                        <p:tav tm="0">
                                          <p:val>
                                            <p:strVal val="#ppt_y+#ppt_h*1.125000"/>
                                          </p:val>
                                        </p:tav>
                                        <p:tav tm="100000">
                                          <p:val>
                                            <p:strVal val="#ppt_y"/>
                                          </p:val>
                                        </p:tav>
                                      </p:tavLst>
                                    </p:anim>
                                    <p:animEffect transition="in" filter="wipe(up)">
                                      <p:cBhvr>
                                        <p:cTn id="84" dur="500"/>
                                        <p:tgtEl>
                                          <p:spTgt spid="44"/>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p:tgtEl>
                                          <p:spTgt spid="46"/>
                                        </p:tgtEl>
                                        <p:attrNameLst>
                                          <p:attrName>ppt_y</p:attrName>
                                        </p:attrNameLst>
                                      </p:cBhvr>
                                      <p:tavLst>
                                        <p:tav tm="0">
                                          <p:val>
                                            <p:strVal val="#ppt_y+#ppt_h*1.125000"/>
                                          </p:val>
                                        </p:tav>
                                        <p:tav tm="100000">
                                          <p:val>
                                            <p:strVal val="#ppt_y"/>
                                          </p:val>
                                        </p:tav>
                                      </p:tavLst>
                                    </p:anim>
                                    <p:animEffect transition="in" filter="wipe(up)">
                                      <p:cBhvr>
                                        <p:cTn id="92" dur="500"/>
                                        <p:tgtEl>
                                          <p:spTgt spid="46"/>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500"/>
                                        <p:tgtEl>
                                          <p:spTgt spid="47"/>
                                        </p:tgtEl>
                                        <p:attrNameLst>
                                          <p:attrName>ppt_y</p:attrName>
                                        </p:attrNameLst>
                                      </p:cBhvr>
                                      <p:tavLst>
                                        <p:tav tm="0">
                                          <p:val>
                                            <p:strVal val="#ppt_y+#ppt_h*1.125000"/>
                                          </p:val>
                                        </p:tav>
                                        <p:tav tm="100000">
                                          <p:val>
                                            <p:strVal val="#ppt_y"/>
                                          </p:val>
                                        </p:tav>
                                      </p:tavLst>
                                    </p:anim>
                                    <p:animEffect transition="in" filter="wipe(up)">
                                      <p:cBhvr>
                                        <p:cTn id="96" dur="500"/>
                                        <p:tgtEl>
                                          <p:spTgt spid="47"/>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p:tgtEl>
                                          <p:spTgt spid="48"/>
                                        </p:tgtEl>
                                        <p:attrNameLst>
                                          <p:attrName>ppt_y</p:attrName>
                                        </p:attrNameLst>
                                      </p:cBhvr>
                                      <p:tavLst>
                                        <p:tav tm="0">
                                          <p:val>
                                            <p:strVal val="#ppt_y+#ppt_h*1.125000"/>
                                          </p:val>
                                        </p:tav>
                                        <p:tav tm="100000">
                                          <p:val>
                                            <p:strVal val="#ppt_y"/>
                                          </p:val>
                                        </p:tav>
                                      </p:tavLst>
                                    </p:anim>
                                    <p:animEffect transition="in" filter="wipe(up)">
                                      <p:cBhvr>
                                        <p:cTn id="100" dur="500"/>
                                        <p:tgtEl>
                                          <p:spTgt spid="48"/>
                                        </p:tgtEl>
                                      </p:cBhvr>
                                    </p:animEffect>
                                  </p:childTnLst>
                                </p:cTn>
                              </p:par>
                              <p:par>
                                <p:cTn id="101" presetID="12" presetClass="entr" presetSubtype="4"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p:tgtEl>
                                          <p:spTgt spid="49"/>
                                        </p:tgtEl>
                                        <p:attrNameLst>
                                          <p:attrName>ppt_y</p:attrName>
                                        </p:attrNameLst>
                                      </p:cBhvr>
                                      <p:tavLst>
                                        <p:tav tm="0">
                                          <p:val>
                                            <p:strVal val="#ppt_y+#ppt_h*1.125000"/>
                                          </p:val>
                                        </p:tav>
                                        <p:tav tm="100000">
                                          <p:val>
                                            <p:strVal val="#ppt_y"/>
                                          </p:val>
                                        </p:tav>
                                      </p:tavLst>
                                    </p:anim>
                                    <p:animEffect transition="in" filter="wipe(up)">
                                      <p:cBhvr>
                                        <p:cTn id="104" dur="500"/>
                                        <p:tgtEl>
                                          <p:spTgt spid="49"/>
                                        </p:tgtEl>
                                      </p:cBhvr>
                                    </p:animEffect>
                                  </p:childTnLst>
                                </p:cTn>
                              </p:par>
                              <p:par>
                                <p:cTn id="105" presetID="1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500"/>
                                        <p:tgtEl>
                                          <p:spTgt spid="50"/>
                                        </p:tgtEl>
                                        <p:attrNameLst>
                                          <p:attrName>ppt_y</p:attrName>
                                        </p:attrNameLst>
                                      </p:cBhvr>
                                      <p:tavLst>
                                        <p:tav tm="0">
                                          <p:val>
                                            <p:strVal val="#ppt_y+#ppt_h*1.125000"/>
                                          </p:val>
                                        </p:tav>
                                        <p:tav tm="100000">
                                          <p:val>
                                            <p:strVal val="#ppt_y"/>
                                          </p:val>
                                        </p:tav>
                                      </p:tavLst>
                                    </p:anim>
                                    <p:animEffect transition="in" filter="wipe(up)">
                                      <p:cBhvr>
                                        <p:cTn id="108" dur="500"/>
                                        <p:tgtEl>
                                          <p:spTgt spid="50"/>
                                        </p:tgtEl>
                                      </p:cBhvr>
                                    </p:animEffect>
                                  </p:childTnLst>
                                </p:cTn>
                              </p:par>
                              <p:par>
                                <p:cTn id="109" presetID="12" presetClass="entr" presetSubtype="4" fill="hold" nodeType="withEffect">
                                  <p:stCondLst>
                                    <p:cond delay="0"/>
                                  </p:stCondLst>
                                  <p:childTnLst>
                                    <p:set>
                                      <p:cBhvr>
                                        <p:cTn id="110" dur="1" fill="hold">
                                          <p:stCondLst>
                                            <p:cond delay="0"/>
                                          </p:stCondLst>
                                        </p:cTn>
                                        <p:tgtEl>
                                          <p:spTgt spid="51"/>
                                        </p:tgtEl>
                                        <p:attrNameLst>
                                          <p:attrName>style.visibility</p:attrName>
                                        </p:attrNameLst>
                                      </p:cBhvr>
                                      <p:to>
                                        <p:strVal val="visible"/>
                                      </p:to>
                                    </p:set>
                                    <p:anim calcmode="lin" valueType="num">
                                      <p:cBhvr additive="base">
                                        <p:cTn id="111" dur="500"/>
                                        <p:tgtEl>
                                          <p:spTgt spid="51"/>
                                        </p:tgtEl>
                                        <p:attrNameLst>
                                          <p:attrName>ppt_y</p:attrName>
                                        </p:attrNameLst>
                                      </p:cBhvr>
                                      <p:tavLst>
                                        <p:tav tm="0">
                                          <p:val>
                                            <p:strVal val="#ppt_y+#ppt_h*1.125000"/>
                                          </p:val>
                                        </p:tav>
                                        <p:tav tm="100000">
                                          <p:val>
                                            <p:strVal val="#ppt_y"/>
                                          </p:val>
                                        </p:tav>
                                      </p:tavLst>
                                    </p:anim>
                                    <p:animEffect transition="in" filter="wipe(up)">
                                      <p:cBhvr>
                                        <p:cTn id="112" dur="500"/>
                                        <p:tgtEl>
                                          <p:spTgt spid="51"/>
                                        </p:tgtEl>
                                      </p:cBhvr>
                                    </p:animEffect>
                                  </p:childTnLst>
                                </p:cTn>
                              </p:par>
                              <p:par>
                                <p:cTn id="113" presetID="12" presetClass="entr" presetSubtype="4" fill="hold"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p:tgtEl>
                                          <p:spTgt spid="52"/>
                                        </p:tgtEl>
                                        <p:attrNameLst>
                                          <p:attrName>ppt_y</p:attrName>
                                        </p:attrNameLst>
                                      </p:cBhvr>
                                      <p:tavLst>
                                        <p:tav tm="0">
                                          <p:val>
                                            <p:strVal val="#ppt_y+#ppt_h*1.125000"/>
                                          </p:val>
                                        </p:tav>
                                        <p:tav tm="100000">
                                          <p:val>
                                            <p:strVal val="#ppt_y"/>
                                          </p:val>
                                        </p:tav>
                                      </p:tavLst>
                                    </p:anim>
                                    <p:animEffect transition="in" filter="wipe(up)">
                                      <p:cBhvr>
                                        <p:cTn id="116" dur="500"/>
                                        <p:tgtEl>
                                          <p:spTgt spid="52"/>
                                        </p:tgtEl>
                                      </p:cBhvr>
                                    </p:animEffect>
                                  </p:childTnLst>
                                </p:cTn>
                              </p:par>
                              <p:par>
                                <p:cTn id="117" presetID="12" presetClass="entr" presetSubtype="4"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500"/>
                                        <p:tgtEl>
                                          <p:spTgt spid="53"/>
                                        </p:tgtEl>
                                        <p:attrNameLst>
                                          <p:attrName>ppt_y</p:attrName>
                                        </p:attrNameLst>
                                      </p:cBhvr>
                                      <p:tavLst>
                                        <p:tav tm="0">
                                          <p:val>
                                            <p:strVal val="#ppt_y+#ppt_h*1.125000"/>
                                          </p:val>
                                        </p:tav>
                                        <p:tav tm="100000">
                                          <p:val>
                                            <p:strVal val="#ppt_y"/>
                                          </p:val>
                                        </p:tav>
                                      </p:tavLst>
                                    </p:anim>
                                    <p:animEffect transition="in" filter="wipe(up)">
                                      <p:cBhvr>
                                        <p:cTn id="120" dur="500"/>
                                        <p:tgtEl>
                                          <p:spTgt spid="53"/>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p:tgtEl>
                                          <p:spTgt spid="54"/>
                                        </p:tgtEl>
                                        <p:attrNameLst>
                                          <p:attrName>ppt_y</p:attrName>
                                        </p:attrNameLst>
                                      </p:cBhvr>
                                      <p:tavLst>
                                        <p:tav tm="0">
                                          <p:val>
                                            <p:strVal val="#ppt_y+#ppt_h*1.125000"/>
                                          </p:val>
                                        </p:tav>
                                        <p:tav tm="100000">
                                          <p:val>
                                            <p:strVal val="#ppt_y"/>
                                          </p:val>
                                        </p:tav>
                                      </p:tavLst>
                                    </p:anim>
                                    <p:animEffect transition="in" filter="wipe(up)">
                                      <p:cBhvr>
                                        <p:cTn id="124" dur="500"/>
                                        <p:tgtEl>
                                          <p:spTgt spid="54"/>
                                        </p:tgtEl>
                                      </p:cBhvr>
                                    </p:animEffect>
                                  </p:childTnLst>
                                </p:cTn>
                              </p:par>
                              <p:par>
                                <p:cTn id="125" presetID="12" presetClass="entr" presetSubtype="4"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p:tgtEl>
                                          <p:spTgt spid="55"/>
                                        </p:tgtEl>
                                        <p:attrNameLst>
                                          <p:attrName>ppt_y</p:attrName>
                                        </p:attrNameLst>
                                      </p:cBhvr>
                                      <p:tavLst>
                                        <p:tav tm="0">
                                          <p:val>
                                            <p:strVal val="#ppt_y+#ppt_h*1.125000"/>
                                          </p:val>
                                        </p:tav>
                                        <p:tav tm="100000">
                                          <p:val>
                                            <p:strVal val="#ppt_y"/>
                                          </p:val>
                                        </p:tav>
                                      </p:tavLst>
                                    </p:anim>
                                    <p:animEffect transition="in" filter="wipe(up)">
                                      <p:cBhvr>
                                        <p:cTn id="128" dur="500"/>
                                        <p:tgtEl>
                                          <p:spTgt spid="55"/>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56"/>
                                        </p:tgtEl>
                                        <p:attrNameLst>
                                          <p:attrName>style.visibility</p:attrName>
                                        </p:attrNameLst>
                                      </p:cBhvr>
                                      <p:to>
                                        <p:strVal val="visible"/>
                                      </p:to>
                                    </p:set>
                                    <p:anim calcmode="lin" valueType="num">
                                      <p:cBhvr additive="base">
                                        <p:cTn id="131" dur="500"/>
                                        <p:tgtEl>
                                          <p:spTgt spid="56"/>
                                        </p:tgtEl>
                                        <p:attrNameLst>
                                          <p:attrName>ppt_y</p:attrName>
                                        </p:attrNameLst>
                                      </p:cBhvr>
                                      <p:tavLst>
                                        <p:tav tm="0">
                                          <p:val>
                                            <p:strVal val="#ppt_y+#ppt_h*1.125000"/>
                                          </p:val>
                                        </p:tav>
                                        <p:tav tm="100000">
                                          <p:val>
                                            <p:strVal val="#ppt_y"/>
                                          </p:val>
                                        </p:tav>
                                      </p:tavLst>
                                    </p:anim>
                                    <p:animEffect transition="in" filter="wipe(up)">
                                      <p:cBhvr>
                                        <p:cTn id="132" dur="500"/>
                                        <p:tgtEl>
                                          <p:spTgt spid="56"/>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7"/>
                                        </p:tgtEl>
                                        <p:attrNameLst>
                                          <p:attrName>style.visibility</p:attrName>
                                        </p:attrNameLst>
                                      </p:cBhvr>
                                      <p:to>
                                        <p:strVal val="visible"/>
                                      </p:to>
                                    </p:set>
                                    <p:anim calcmode="lin" valueType="num">
                                      <p:cBhvr additive="base">
                                        <p:cTn id="135" dur="500"/>
                                        <p:tgtEl>
                                          <p:spTgt spid="57"/>
                                        </p:tgtEl>
                                        <p:attrNameLst>
                                          <p:attrName>ppt_y</p:attrName>
                                        </p:attrNameLst>
                                      </p:cBhvr>
                                      <p:tavLst>
                                        <p:tav tm="0">
                                          <p:val>
                                            <p:strVal val="#ppt_y+#ppt_h*1.125000"/>
                                          </p:val>
                                        </p:tav>
                                        <p:tav tm="100000">
                                          <p:val>
                                            <p:strVal val="#ppt_y"/>
                                          </p:val>
                                        </p:tav>
                                      </p:tavLst>
                                    </p:anim>
                                    <p:animEffect transition="in" filter="wipe(up)">
                                      <p:cBhvr>
                                        <p:cTn id="136" dur="500"/>
                                        <p:tgtEl>
                                          <p:spTgt spid="57"/>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 calcmode="lin" valueType="num">
                                      <p:cBhvr additive="base">
                                        <p:cTn id="139" dur="500"/>
                                        <p:tgtEl>
                                          <p:spTgt spid="58"/>
                                        </p:tgtEl>
                                        <p:attrNameLst>
                                          <p:attrName>ppt_y</p:attrName>
                                        </p:attrNameLst>
                                      </p:cBhvr>
                                      <p:tavLst>
                                        <p:tav tm="0">
                                          <p:val>
                                            <p:strVal val="#ppt_y+#ppt_h*1.125000"/>
                                          </p:val>
                                        </p:tav>
                                        <p:tav tm="100000">
                                          <p:val>
                                            <p:strVal val="#ppt_y"/>
                                          </p:val>
                                        </p:tav>
                                      </p:tavLst>
                                    </p:anim>
                                    <p:animEffect transition="in" filter="wipe(up)">
                                      <p:cBhvr>
                                        <p:cTn id="140" dur="500"/>
                                        <p:tgtEl>
                                          <p:spTgt spid="58"/>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4" fill="hold" grpId="0" nodeType="clickEffect">
                                  <p:stCondLst>
                                    <p:cond delay="0"/>
                                  </p:stCondLst>
                                  <p:childTnLst>
                                    <p:set>
                                      <p:cBhvr>
                                        <p:cTn id="144" dur="1" fill="hold">
                                          <p:stCondLst>
                                            <p:cond delay="0"/>
                                          </p:stCondLst>
                                        </p:cTn>
                                        <p:tgtEl>
                                          <p:spTgt spid="62"/>
                                        </p:tgtEl>
                                        <p:attrNameLst>
                                          <p:attrName>style.visibility</p:attrName>
                                        </p:attrNameLst>
                                      </p:cBhvr>
                                      <p:to>
                                        <p:strVal val="visible"/>
                                      </p:to>
                                    </p:set>
                                    <p:anim calcmode="lin" valueType="num">
                                      <p:cBhvr additive="base">
                                        <p:cTn id="145" dur="500"/>
                                        <p:tgtEl>
                                          <p:spTgt spid="62"/>
                                        </p:tgtEl>
                                        <p:attrNameLst>
                                          <p:attrName>ppt_y</p:attrName>
                                        </p:attrNameLst>
                                      </p:cBhvr>
                                      <p:tavLst>
                                        <p:tav tm="0">
                                          <p:val>
                                            <p:strVal val="#ppt_y+#ppt_h*1.125000"/>
                                          </p:val>
                                        </p:tav>
                                        <p:tav tm="100000">
                                          <p:val>
                                            <p:strVal val="#ppt_y"/>
                                          </p:val>
                                        </p:tav>
                                      </p:tavLst>
                                    </p:anim>
                                    <p:animEffect transition="in" filter="wipe(up)">
                                      <p:cBhvr>
                                        <p:cTn id="146" dur="500"/>
                                        <p:tgtEl>
                                          <p:spTgt spid="62"/>
                                        </p:tgtEl>
                                      </p:cBhvr>
                                    </p:animEffect>
                                  </p:childTnLst>
                                </p:cTn>
                              </p:par>
                              <p:par>
                                <p:cTn id="147" presetID="12" presetClass="entr" presetSubtype="4" fill="hold" nodeType="withEffect">
                                  <p:stCondLst>
                                    <p:cond delay="0"/>
                                  </p:stCondLst>
                                  <p:childTnLst>
                                    <p:set>
                                      <p:cBhvr>
                                        <p:cTn id="148" dur="1" fill="hold">
                                          <p:stCondLst>
                                            <p:cond delay="0"/>
                                          </p:stCondLst>
                                        </p:cTn>
                                        <p:tgtEl>
                                          <p:spTgt spid="61"/>
                                        </p:tgtEl>
                                        <p:attrNameLst>
                                          <p:attrName>style.visibility</p:attrName>
                                        </p:attrNameLst>
                                      </p:cBhvr>
                                      <p:to>
                                        <p:strVal val="visible"/>
                                      </p:to>
                                    </p:set>
                                    <p:anim calcmode="lin" valueType="num">
                                      <p:cBhvr additive="base">
                                        <p:cTn id="149" dur="500"/>
                                        <p:tgtEl>
                                          <p:spTgt spid="61"/>
                                        </p:tgtEl>
                                        <p:attrNameLst>
                                          <p:attrName>ppt_y</p:attrName>
                                        </p:attrNameLst>
                                      </p:cBhvr>
                                      <p:tavLst>
                                        <p:tav tm="0">
                                          <p:val>
                                            <p:strVal val="#ppt_y+#ppt_h*1.125000"/>
                                          </p:val>
                                        </p:tav>
                                        <p:tav tm="100000">
                                          <p:val>
                                            <p:strVal val="#ppt_y"/>
                                          </p:val>
                                        </p:tav>
                                      </p:tavLst>
                                    </p:anim>
                                    <p:animEffect transition="in" filter="wipe(up)">
                                      <p:cBhvr>
                                        <p:cTn id="15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9" grpId="0"/>
      <p:bldP spid="33" grpId="0"/>
      <p:bldP spid="35" grpId="0"/>
      <p:bldP spid="36" grpId="0"/>
      <p:bldP spid="37" grpId="0"/>
      <p:bldP spid="42" grpId="0"/>
      <p:bldP spid="43" grpId="0"/>
      <p:bldP spid="44" grpId="0"/>
      <p:bldP spid="45" grpId="0"/>
      <p:bldP spid="46" grpId="0"/>
      <p:bldP spid="47" grpId="0"/>
      <p:bldP spid="48" grpId="0"/>
      <p:bldP spid="50" grpId="0"/>
      <p:bldP spid="54" grpId="0"/>
      <p:bldP spid="56" grpId="0"/>
      <p:bldP spid="57" grpId="0"/>
      <p:bldP spid="58"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20F23F-B858-F0B7-8DA0-12E164D37351}"/>
              </a:ext>
            </a:extLst>
          </p:cNvPr>
          <p:cNvSpPr>
            <a:spLocks noGrp="1"/>
          </p:cNvSpPr>
          <p:nvPr>
            <p:ph type="title"/>
          </p:nvPr>
        </p:nvSpPr>
        <p:spPr/>
        <p:txBody>
          <a:bodyPr/>
          <a:lstStyle/>
          <a:p>
            <a:r>
              <a:rPr lang="it-IT" dirty="0"/>
              <a:t>Una sessione di «terapia psicologica» con Eliza</a:t>
            </a:r>
          </a:p>
        </p:txBody>
      </p:sp>
      <p:pic>
        <p:nvPicPr>
          <p:cNvPr id="4" name="Before Siri and Alexa, there was ELIZA.mp4">
            <a:hlinkClick r:id="" action="ppaction://media"/>
            <a:extLst>
              <a:ext uri="{FF2B5EF4-FFF2-40B4-BE49-F238E27FC236}">
                <a16:creationId xmlns:a16="http://schemas.microsoft.com/office/drawing/2014/main" id="{64B200D8-49E2-310D-6D29-F57E975F35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0300" y="848676"/>
            <a:ext cx="6980936" cy="3926777"/>
          </a:xfrm>
          <a:prstGeom prst="rect">
            <a:avLst/>
          </a:prstGeom>
        </p:spPr>
      </p:pic>
    </p:spTree>
    <p:extLst>
      <p:ext uri="{BB962C8B-B14F-4D97-AF65-F5344CB8AC3E}">
        <p14:creationId xmlns:p14="http://schemas.microsoft.com/office/powerpoint/2010/main" val="18897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ttotitolo 4">
            <a:extLst>
              <a:ext uri="{FF2B5EF4-FFF2-40B4-BE49-F238E27FC236}">
                <a16:creationId xmlns:a16="http://schemas.microsoft.com/office/drawing/2014/main" id="{3351D135-07E1-BEB0-7956-33B71B93A2A6}"/>
              </a:ext>
            </a:extLst>
          </p:cNvPr>
          <p:cNvSpPr>
            <a:spLocks noGrp="1"/>
          </p:cNvSpPr>
          <p:nvPr>
            <p:ph type="subTitle" idx="1"/>
          </p:nvPr>
        </p:nvSpPr>
        <p:spPr>
          <a:xfrm>
            <a:off x="403860" y="1780352"/>
            <a:ext cx="2567940" cy="1495360"/>
          </a:xfrm>
          <a:solidFill>
            <a:srgbClr val="000000"/>
          </a:solidFill>
        </p:spPr>
        <p:txBody>
          <a:bodyPr anchor="ctr"/>
          <a:lstStyle/>
          <a:p>
            <a:r>
              <a:rPr lang="it-IT" sz="6000" b="1" cap="small" dirty="0">
                <a:ln w="22225">
                  <a:noFill/>
                  <a:prstDash val="solid"/>
                </a:ln>
                <a:solidFill>
                  <a:srgbClr val="FFFF00"/>
                </a:solidFill>
                <a:latin typeface="+mj-lt"/>
              </a:rPr>
              <a:t>Indice</a:t>
            </a:r>
          </a:p>
        </p:txBody>
      </p:sp>
      <p:sp>
        <p:nvSpPr>
          <p:cNvPr id="7" name="Sottotitolo 6">
            <a:extLst>
              <a:ext uri="{FF2B5EF4-FFF2-40B4-BE49-F238E27FC236}">
                <a16:creationId xmlns:a16="http://schemas.microsoft.com/office/drawing/2014/main" id="{CF36FD45-46C2-4E36-9894-CF321581E62C}"/>
              </a:ext>
            </a:extLst>
          </p:cNvPr>
          <p:cNvSpPr>
            <a:spLocks noGrp="1"/>
          </p:cNvSpPr>
          <p:nvPr>
            <p:ph type="subTitle" idx="3"/>
          </p:nvPr>
        </p:nvSpPr>
        <p:spPr>
          <a:xfrm>
            <a:off x="3083860" y="598493"/>
            <a:ext cx="5783832" cy="3859078"/>
          </a:xfrm>
        </p:spPr>
        <p:txBody>
          <a:bodyPr/>
          <a:lstStyle/>
          <a:p>
            <a:pPr marL="139700" indent="0">
              <a:buNone/>
            </a:pPr>
            <a:r>
              <a:rPr lang="it-IT" sz="2400" b="1" cap="small" dirty="0">
                <a:solidFill>
                  <a:srgbClr val="FFFC00"/>
                </a:solidFill>
                <a:latin typeface="+mj-lt"/>
              </a:rPr>
              <a:t>1 Il Contesto: Aspettative tra alti e bassi</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2 Le promesse: sarà un estate perenne?</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3 Le sfide: grandi guadagni, grandi rischi</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4 Il futuro: IA importante come fuoco per l’umanità</a:t>
            </a:r>
          </a:p>
        </p:txBody>
      </p:sp>
    </p:spTree>
    <p:extLst>
      <p:ext uri="{BB962C8B-B14F-4D97-AF65-F5344CB8AC3E}">
        <p14:creationId xmlns:p14="http://schemas.microsoft.com/office/powerpoint/2010/main" val="55655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F09BB-559D-B6F1-3E07-21A8F7F28C19}"/>
              </a:ext>
            </a:extLst>
          </p:cNvPr>
          <p:cNvSpPr>
            <a:spLocks noGrp="1"/>
          </p:cNvSpPr>
          <p:nvPr>
            <p:ph type="title"/>
          </p:nvPr>
        </p:nvSpPr>
        <p:spPr/>
        <p:txBody>
          <a:bodyPr>
            <a:normAutofit fontScale="90000"/>
          </a:bodyPr>
          <a:lstStyle/>
          <a:p>
            <a:r>
              <a:rPr lang="it-IT" dirty="0"/>
              <a:t>Video dimostrativo del Knowledge Navigator (Apple, 1987)</a:t>
            </a:r>
          </a:p>
        </p:txBody>
      </p:sp>
      <p:pic>
        <p:nvPicPr>
          <p:cNvPr id="4" name="knowledge_navigator_512kb.mp4">
            <a:hlinkClick r:id="" action="ppaction://media"/>
            <a:extLst>
              <a:ext uri="{FF2B5EF4-FFF2-40B4-BE49-F238E27FC236}">
                <a16:creationId xmlns:a16="http://schemas.microsoft.com/office/drawing/2014/main" id="{F6D2126F-54C4-ED95-D71B-10C6E77111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0308" y="983742"/>
            <a:ext cx="4723384" cy="3542538"/>
          </a:xfrm>
          <a:prstGeom prst="rect">
            <a:avLst/>
          </a:prstGeom>
        </p:spPr>
      </p:pic>
    </p:spTree>
    <p:extLst>
      <p:ext uri="{BB962C8B-B14F-4D97-AF65-F5344CB8AC3E}">
        <p14:creationId xmlns:p14="http://schemas.microsoft.com/office/powerpoint/2010/main" val="122591419"/>
      </p:ext>
    </p:extLst>
  </p:cSld>
  <p:clrMapOvr>
    <a:masterClrMapping/>
  </p:clrMapOvr>
  <p:timing>
    <p:tnLst>
      <p:par>
        <p:cTn id="1" dur="indefinite" restart="never" nodeType="tmRoot">
          <p:childTnLst>
            <p:video>
              <p:cMediaNode vol="93939">
                <p:cTn id="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e 13">
            <a:extLst>
              <a:ext uri="{FF2B5EF4-FFF2-40B4-BE49-F238E27FC236}">
                <a16:creationId xmlns:a16="http://schemas.microsoft.com/office/drawing/2014/main" id="{3D714DBD-ED01-D237-7248-58D486F4518B}"/>
              </a:ext>
            </a:extLst>
          </p:cNvPr>
          <p:cNvSpPr>
            <a:spLocks noChangeAspect="1"/>
          </p:cNvSpPr>
          <p:nvPr/>
        </p:nvSpPr>
        <p:spPr>
          <a:xfrm>
            <a:off x="302329" y="992209"/>
            <a:ext cx="3240000" cy="3240000"/>
          </a:xfrm>
          <a:prstGeom prst="ellipse">
            <a:avLst/>
          </a:prstGeom>
          <a:solidFill>
            <a:srgbClr val="FF6B12">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bg2">
                  <a:lumMod val="50000"/>
                </a:schemeClr>
              </a:solidFill>
              <a:latin typeface="+mj-lt"/>
            </a:endParaRPr>
          </a:p>
        </p:txBody>
      </p:sp>
      <p:sp>
        <p:nvSpPr>
          <p:cNvPr id="6" name="Titolo 5">
            <a:extLst>
              <a:ext uri="{FF2B5EF4-FFF2-40B4-BE49-F238E27FC236}">
                <a16:creationId xmlns:a16="http://schemas.microsoft.com/office/drawing/2014/main" id="{B7B172BF-4D35-EE0A-DB78-F88F36A86169}"/>
              </a:ext>
            </a:extLst>
          </p:cNvPr>
          <p:cNvSpPr>
            <a:spLocks noGrp="1"/>
          </p:cNvSpPr>
          <p:nvPr>
            <p:ph type="title"/>
          </p:nvPr>
        </p:nvSpPr>
        <p:spPr/>
        <p:txBody>
          <a:bodyPr/>
          <a:lstStyle/>
          <a:p>
            <a:r>
              <a:rPr lang="it-IT" dirty="0"/>
              <a:t>Valore da applicazioni di ML: oggi e a tre (?) anni</a:t>
            </a:r>
          </a:p>
        </p:txBody>
      </p:sp>
      <p:sp>
        <p:nvSpPr>
          <p:cNvPr id="3" name="Ovale 2">
            <a:extLst>
              <a:ext uri="{FF2B5EF4-FFF2-40B4-BE49-F238E27FC236}">
                <a16:creationId xmlns:a16="http://schemas.microsoft.com/office/drawing/2014/main" id="{5DBE8866-0E80-E6B7-92CB-CC781501BF73}"/>
              </a:ext>
            </a:extLst>
          </p:cNvPr>
          <p:cNvSpPr>
            <a:spLocks noChangeAspect="1"/>
          </p:cNvSpPr>
          <p:nvPr/>
        </p:nvSpPr>
        <p:spPr>
          <a:xfrm>
            <a:off x="662329" y="1352209"/>
            <a:ext cx="2520000" cy="2520000"/>
          </a:xfrm>
          <a:prstGeom prst="ellipse">
            <a:avLst/>
          </a:prstGeom>
          <a:solidFill>
            <a:srgbClr val="FF6B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bg2">
                  <a:lumMod val="50000"/>
                </a:schemeClr>
              </a:solidFill>
              <a:latin typeface="+mj-lt"/>
            </a:endParaRPr>
          </a:p>
        </p:txBody>
      </p:sp>
      <p:sp>
        <p:nvSpPr>
          <p:cNvPr id="4" name="Ovale 3">
            <a:extLst>
              <a:ext uri="{FF2B5EF4-FFF2-40B4-BE49-F238E27FC236}">
                <a16:creationId xmlns:a16="http://schemas.microsoft.com/office/drawing/2014/main" id="{69D97DC2-DD72-10F1-0E0F-F2FF8A1E3C32}"/>
              </a:ext>
            </a:extLst>
          </p:cNvPr>
          <p:cNvSpPr>
            <a:spLocks noChangeAspect="1"/>
          </p:cNvSpPr>
          <p:nvPr/>
        </p:nvSpPr>
        <p:spPr>
          <a:xfrm>
            <a:off x="5401556" y="1509183"/>
            <a:ext cx="180000" cy="180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5" name="CasellaDiTesto 4">
            <a:extLst>
              <a:ext uri="{FF2B5EF4-FFF2-40B4-BE49-F238E27FC236}">
                <a16:creationId xmlns:a16="http://schemas.microsoft.com/office/drawing/2014/main" id="{FBD81FEF-3E79-1DE7-ADE1-D73004901D74}"/>
              </a:ext>
            </a:extLst>
          </p:cNvPr>
          <p:cNvSpPr txBox="1"/>
          <p:nvPr/>
        </p:nvSpPr>
        <p:spPr>
          <a:xfrm>
            <a:off x="5121102" y="1044432"/>
            <a:ext cx="740908" cy="307777"/>
          </a:xfrm>
          <a:prstGeom prst="rect">
            <a:avLst/>
          </a:prstGeom>
          <a:noFill/>
        </p:spPr>
        <p:txBody>
          <a:bodyPr wrap="none" rtlCol="0">
            <a:spAutoFit/>
          </a:bodyPr>
          <a:lstStyle/>
          <a:p>
            <a:r>
              <a:rPr lang="it-IT" b="1" dirty="0" err="1">
                <a:solidFill>
                  <a:schemeClr val="accent5">
                    <a:lumMod val="60000"/>
                    <a:lumOff val="40000"/>
                  </a:schemeClr>
                </a:solidFill>
                <a:latin typeface="+mj-lt"/>
              </a:rPr>
              <a:t>GenAI</a:t>
            </a:r>
            <a:endParaRPr lang="it-IT" b="1" dirty="0">
              <a:solidFill>
                <a:schemeClr val="accent5">
                  <a:lumMod val="60000"/>
                  <a:lumOff val="40000"/>
                </a:schemeClr>
              </a:solidFill>
              <a:latin typeface="+mj-lt"/>
            </a:endParaRPr>
          </a:p>
        </p:txBody>
      </p:sp>
      <p:sp>
        <p:nvSpPr>
          <p:cNvPr id="8" name="Ovale 7">
            <a:extLst>
              <a:ext uri="{FF2B5EF4-FFF2-40B4-BE49-F238E27FC236}">
                <a16:creationId xmlns:a16="http://schemas.microsoft.com/office/drawing/2014/main" id="{78E077E1-01F3-E432-6771-AF17461B8AC2}"/>
              </a:ext>
            </a:extLst>
          </p:cNvPr>
          <p:cNvSpPr>
            <a:spLocks noChangeAspect="1"/>
          </p:cNvSpPr>
          <p:nvPr/>
        </p:nvSpPr>
        <p:spPr>
          <a:xfrm>
            <a:off x="7717898" y="3143250"/>
            <a:ext cx="432000" cy="432000"/>
          </a:xfrm>
          <a:prstGeom prst="ellipse">
            <a:avLst/>
          </a:prstGeom>
          <a:solidFill>
            <a:srgbClr val="FF2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9" name="CasellaDiTesto 8">
            <a:extLst>
              <a:ext uri="{FF2B5EF4-FFF2-40B4-BE49-F238E27FC236}">
                <a16:creationId xmlns:a16="http://schemas.microsoft.com/office/drawing/2014/main" id="{C1298B03-F59A-DA79-B0EE-BC88A79E80D0}"/>
              </a:ext>
            </a:extLst>
          </p:cNvPr>
          <p:cNvSpPr txBox="1"/>
          <p:nvPr/>
        </p:nvSpPr>
        <p:spPr>
          <a:xfrm>
            <a:off x="6882168" y="2835473"/>
            <a:ext cx="2103461" cy="307777"/>
          </a:xfrm>
          <a:prstGeom prst="rect">
            <a:avLst/>
          </a:prstGeom>
          <a:noFill/>
        </p:spPr>
        <p:txBody>
          <a:bodyPr wrap="none" rtlCol="0">
            <a:spAutoFit/>
          </a:bodyPr>
          <a:lstStyle/>
          <a:p>
            <a:r>
              <a:rPr lang="it-IT" b="1" dirty="0" err="1">
                <a:solidFill>
                  <a:schemeClr val="tx2">
                    <a:lumMod val="25000"/>
                  </a:schemeClr>
                </a:solidFill>
                <a:latin typeface="+mj-lt"/>
              </a:rPr>
              <a:t>Unsupervised</a:t>
            </a:r>
            <a:r>
              <a:rPr lang="it-IT" b="1" dirty="0">
                <a:solidFill>
                  <a:schemeClr val="tx2">
                    <a:lumMod val="25000"/>
                  </a:schemeClr>
                </a:solidFill>
                <a:latin typeface="+mj-lt"/>
              </a:rPr>
              <a:t> learning</a:t>
            </a:r>
          </a:p>
        </p:txBody>
      </p:sp>
      <p:sp>
        <p:nvSpPr>
          <p:cNvPr id="10" name="Ovale 9">
            <a:extLst>
              <a:ext uri="{FF2B5EF4-FFF2-40B4-BE49-F238E27FC236}">
                <a16:creationId xmlns:a16="http://schemas.microsoft.com/office/drawing/2014/main" id="{B885468D-2140-0293-B780-4ECE60BE0D9D}"/>
              </a:ext>
            </a:extLst>
          </p:cNvPr>
          <p:cNvSpPr>
            <a:spLocks noChangeAspect="1"/>
          </p:cNvSpPr>
          <p:nvPr/>
        </p:nvSpPr>
        <p:spPr>
          <a:xfrm>
            <a:off x="5032921" y="3762095"/>
            <a:ext cx="36000" cy="36000"/>
          </a:xfrm>
          <a:prstGeom prst="ellipse">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2" name="Ovale 11">
            <a:extLst>
              <a:ext uri="{FF2B5EF4-FFF2-40B4-BE49-F238E27FC236}">
                <a16:creationId xmlns:a16="http://schemas.microsoft.com/office/drawing/2014/main" id="{1D30BD8B-224D-E39A-95AB-D9648E522D62}"/>
              </a:ext>
            </a:extLst>
          </p:cNvPr>
          <p:cNvSpPr>
            <a:spLocks noChangeAspect="1"/>
          </p:cNvSpPr>
          <p:nvPr/>
        </p:nvSpPr>
        <p:spPr>
          <a:xfrm>
            <a:off x="5203556" y="1311183"/>
            <a:ext cx="576000" cy="576000"/>
          </a:xfrm>
          <a:prstGeom prst="ellipse">
            <a:avLst/>
          </a:prstGeom>
          <a:solidFill>
            <a:srgbClr val="FFFF0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3" name="Ovale 12">
            <a:extLst>
              <a:ext uri="{FF2B5EF4-FFF2-40B4-BE49-F238E27FC236}">
                <a16:creationId xmlns:a16="http://schemas.microsoft.com/office/drawing/2014/main" id="{21B9E3C8-AEC9-A91C-B63F-D64D65E59819}"/>
              </a:ext>
            </a:extLst>
          </p:cNvPr>
          <p:cNvSpPr>
            <a:spLocks noChangeAspect="1"/>
          </p:cNvSpPr>
          <p:nvPr/>
        </p:nvSpPr>
        <p:spPr>
          <a:xfrm>
            <a:off x="7663898" y="3089250"/>
            <a:ext cx="540000" cy="540000"/>
          </a:xfrm>
          <a:prstGeom prst="ellipse">
            <a:avLst/>
          </a:prstGeom>
          <a:solidFill>
            <a:srgbClr val="FF26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1" name="CasellaDiTesto 10">
            <a:extLst>
              <a:ext uri="{FF2B5EF4-FFF2-40B4-BE49-F238E27FC236}">
                <a16:creationId xmlns:a16="http://schemas.microsoft.com/office/drawing/2014/main" id="{2FD6B819-1F1D-62A5-F39F-E274870F7E68}"/>
              </a:ext>
            </a:extLst>
          </p:cNvPr>
          <p:cNvSpPr txBox="1"/>
          <p:nvPr/>
        </p:nvSpPr>
        <p:spPr>
          <a:xfrm>
            <a:off x="3943085" y="3426901"/>
            <a:ext cx="2215671" cy="307777"/>
          </a:xfrm>
          <a:prstGeom prst="rect">
            <a:avLst/>
          </a:prstGeom>
          <a:noFill/>
        </p:spPr>
        <p:txBody>
          <a:bodyPr wrap="none" rtlCol="0">
            <a:spAutoFit/>
          </a:bodyPr>
          <a:lstStyle/>
          <a:p>
            <a:r>
              <a:rPr lang="it-IT" b="1" dirty="0" err="1">
                <a:solidFill>
                  <a:schemeClr val="accent6">
                    <a:lumMod val="75000"/>
                  </a:schemeClr>
                </a:solidFill>
                <a:latin typeface="+mj-lt"/>
              </a:rPr>
              <a:t>Reinforcement</a:t>
            </a:r>
            <a:r>
              <a:rPr lang="it-IT" b="1" dirty="0">
                <a:solidFill>
                  <a:schemeClr val="accent6">
                    <a:lumMod val="75000"/>
                  </a:schemeClr>
                </a:solidFill>
                <a:latin typeface="+mj-lt"/>
              </a:rPr>
              <a:t> learning</a:t>
            </a:r>
          </a:p>
        </p:txBody>
      </p:sp>
      <p:sp>
        <p:nvSpPr>
          <p:cNvPr id="15" name="CasellaDiTesto 14">
            <a:extLst>
              <a:ext uri="{FF2B5EF4-FFF2-40B4-BE49-F238E27FC236}">
                <a16:creationId xmlns:a16="http://schemas.microsoft.com/office/drawing/2014/main" id="{48BBED36-820E-CCE9-B52F-A74EEF683859}"/>
              </a:ext>
            </a:extLst>
          </p:cNvPr>
          <p:cNvSpPr txBox="1"/>
          <p:nvPr/>
        </p:nvSpPr>
        <p:spPr>
          <a:xfrm>
            <a:off x="966658" y="4284432"/>
            <a:ext cx="1895071" cy="307777"/>
          </a:xfrm>
          <a:prstGeom prst="rect">
            <a:avLst/>
          </a:prstGeom>
          <a:noFill/>
        </p:spPr>
        <p:txBody>
          <a:bodyPr wrap="none" rtlCol="0">
            <a:spAutoFit/>
          </a:bodyPr>
          <a:lstStyle/>
          <a:p>
            <a:r>
              <a:rPr lang="it-IT" b="1" dirty="0" err="1">
                <a:solidFill>
                  <a:srgbClr val="FF0000"/>
                </a:solidFill>
                <a:latin typeface="+mj-lt"/>
              </a:rPr>
              <a:t>Supervised</a:t>
            </a:r>
            <a:r>
              <a:rPr lang="it-IT" b="1" dirty="0">
                <a:solidFill>
                  <a:srgbClr val="FF0000"/>
                </a:solidFill>
                <a:latin typeface="+mj-lt"/>
              </a:rPr>
              <a:t> learning</a:t>
            </a:r>
          </a:p>
        </p:txBody>
      </p:sp>
    </p:spTree>
    <p:extLst>
      <p:ext uri="{BB962C8B-B14F-4D97-AF65-F5344CB8AC3E}">
        <p14:creationId xmlns:p14="http://schemas.microsoft.com/office/powerpoint/2010/main" val="343366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Le promesse</a:t>
            </a:r>
            <a:endParaRPr lang="it-IT" cap="small" dirty="0">
              <a:solidFill>
                <a:srgbClr val="FFFC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solidFill>
                  <a:srgbClr val="FFFC00"/>
                </a:solidFill>
                <a:latin typeface="+mj-lt"/>
              </a:rPr>
              <a:t>2</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solidFill>
                  <a:srgbClr val="FFFC00"/>
                </a:solidFill>
                <a:latin typeface="+mj-lt"/>
              </a:rPr>
              <a:t>Sarà una estate perenne?</a:t>
            </a:r>
          </a:p>
        </p:txBody>
      </p:sp>
    </p:spTree>
    <p:extLst>
      <p:ext uri="{BB962C8B-B14F-4D97-AF65-F5344CB8AC3E}">
        <p14:creationId xmlns:p14="http://schemas.microsoft.com/office/powerpoint/2010/main" val="291736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DCB393-666C-B164-E400-0F96273451D9}"/>
              </a:ext>
            </a:extLst>
          </p:cNvPr>
          <p:cNvSpPr>
            <a:spLocks noGrp="1"/>
          </p:cNvSpPr>
          <p:nvPr>
            <p:ph type="title"/>
          </p:nvPr>
        </p:nvSpPr>
        <p:spPr>
          <a:xfrm>
            <a:off x="180000" y="164938"/>
            <a:ext cx="8781536" cy="572700"/>
          </a:xfrm>
        </p:spPr>
        <p:txBody>
          <a:bodyPr/>
          <a:lstStyle/>
          <a:p>
            <a:r>
              <a:rPr lang="it-IT" dirty="0"/>
              <a:t>La promessa della </a:t>
            </a:r>
            <a:r>
              <a:rPr lang="it-IT" dirty="0" err="1"/>
              <a:t>GenAI</a:t>
            </a:r>
            <a:r>
              <a:rPr lang="it-IT" dirty="0"/>
              <a:t>: uno strumento polivalente </a:t>
            </a:r>
          </a:p>
        </p:txBody>
      </p:sp>
      <p:sp>
        <p:nvSpPr>
          <p:cNvPr id="3" name="Segnaposto testo 2">
            <a:extLst>
              <a:ext uri="{FF2B5EF4-FFF2-40B4-BE49-F238E27FC236}">
                <a16:creationId xmlns:a16="http://schemas.microsoft.com/office/drawing/2014/main" id="{5F0D5A13-B7A6-5CBA-8291-6A1A076D17DC}"/>
              </a:ext>
            </a:extLst>
          </p:cNvPr>
          <p:cNvSpPr>
            <a:spLocks noGrp="1"/>
          </p:cNvSpPr>
          <p:nvPr>
            <p:ph type="body" idx="1"/>
          </p:nvPr>
        </p:nvSpPr>
        <p:spPr>
          <a:xfrm>
            <a:off x="181231" y="737638"/>
            <a:ext cx="8781535" cy="4240924"/>
          </a:xfrm>
        </p:spPr>
        <p:txBody>
          <a:bodyPr/>
          <a:lstStyle/>
          <a:p>
            <a:r>
              <a:rPr lang="it-IT" sz="1600" dirty="0"/>
              <a:t>La principale promessa, che da sola giustificherebbe tutto l’entusiasmo, è che la </a:t>
            </a:r>
            <a:r>
              <a:rPr lang="it-IT" sz="1600" dirty="0" err="1"/>
              <a:t>GenAI</a:t>
            </a:r>
            <a:r>
              <a:rPr lang="it-IT" sz="1600" dirty="0"/>
              <a:t> sia </a:t>
            </a:r>
            <a:r>
              <a:rPr lang="it-IT" sz="1600" b="1" dirty="0"/>
              <a:t>polivalente</a:t>
            </a:r>
            <a:r>
              <a:rPr lang="it-IT" sz="1600" dirty="0"/>
              <a:t>, cioè possa essere applicata ad un’amplissima classe di problemi (tutti quelli che una intelligenza umana può affrontare e non):</a:t>
            </a:r>
          </a:p>
          <a:p>
            <a:pPr lvl="1"/>
            <a:r>
              <a:rPr lang="it-IT" sz="1600" dirty="0"/>
              <a:t>Non concernenti miliardi di persone o con ricavi previsti dell’ordine di miliardi di $/€ o più (nel 2019-23 Microsoft ha investito 13 mld di $ in OpenAI), ma abilitante </a:t>
            </a:r>
            <a:r>
              <a:rPr lang="it-IT" sz="1600" b="1" dirty="0"/>
              <a:t>innovazione</a:t>
            </a:r>
            <a:r>
              <a:rPr lang="it-IT" sz="1600" dirty="0"/>
              <a:t> per progetti con valore di diversi ordini di grandezza inferiori</a:t>
            </a:r>
          </a:p>
          <a:p>
            <a:pPr lvl="1"/>
            <a:r>
              <a:rPr lang="it-IT" sz="1600" dirty="0"/>
              <a:t>Non relativi solo a settori ad elevata digitalizzazione con una dinamica predatoria, ma </a:t>
            </a:r>
            <a:r>
              <a:rPr lang="it-IT" sz="1600" b="1" dirty="0"/>
              <a:t>volano</a:t>
            </a:r>
            <a:r>
              <a:rPr lang="it-IT" sz="1600" dirty="0"/>
              <a:t> per tutti</a:t>
            </a:r>
          </a:p>
          <a:p>
            <a:pPr lvl="1"/>
            <a:r>
              <a:rPr lang="it-IT" sz="1600" dirty="0"/>
              <a:t>Non riguardanti la sola sfera economica, ma anche quelle </a:t>
            </a:r>
            <a:r>
              <a:rPr lang="it-IT" sz="1600" b="1" dirty="0"/>
              <a:t>sociale</a:t>
            </a:r>
            <a:r>
              <a:rPr lang="it-IT" sz="1600" dirty="0"/>
              <a:t> e </a:t>
            </a:r>
            <a:r>
              <a:rPr lang="it-IT" sz="1600" b="1" dirty="0"/>
              <a:t>ambientale</a:t>
            </a:r>
            <a:r>
              <a:rPr lang="it-IT" sz="1600" dirty="0"/>
              <a:t>, di tutti i paesi, le popolazioni e le culture del mondo</a:t>
            </a:r>
          </a:p>
          <a:p>
            <a:r>
              <a:rPr lang="it-IT" sz="1600" dirty="0"/>
              <a:t>In altre parole, l’applicazione a problemi reali sia possibile al </a:t>
            </a:r>
            <a:r>
              <a:rPr lang="it-IT" sz="1600" b="1" dirty="0"/>
              <a:t>personale</a:t>
            </a:r>
            <a:r>
              <a:rPr lang="it-IT" sz="1600" dirty="0"/>
              <a:t> di aziende, enti, associazioni, </a:t>
            </a:r>
            <a:r>
              <a:rPr lang="it-IT" sz="1600" b="1" dirty="0"/>
              <a:t>potenziato</a:t>
            </a:r>
            <a:r>
              <a:rPr lang="it-IT" sz="1600" dirty="0"/>
              <a:t> da strumenti </a:t>
            </a:r>
            <a:r>
              <a:rPr lang="it-IT" sz="1600" dirty="0" err="1"/>
              <a:t>GenAI</a:t>
            </a:r>
            <a:r>
              <a:rPr lang="it-IT" sz="1600" dirty="0"/>
              <a:t>, magari riqualificato dai medesimi strumenti, perché possa seguire la trasformazione del proprio ambiente di impiego</a:t>
            </a:r>
            <a:endParaRPr lang="it-IT" dirty="0"/>
          </a:p>
          <a:p>
            <a:endParaRPr lang="it-IT" dirty="0"/>
          </a:p>
        </p:txBody>
      </p:sp>
    </p:spTree>
    <p:extLst>
      <p:ext uri="{BB962C8B-B14F-4D97-AF65-F5344CB8AC3E}">
        <p14:creationId xmlns:p14="http://schemas.microsoft.com/office/powerpoint/2010/main" val="14530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DFC2DD-4742-E102-3464-F44864FB0FC3}"/>
              </a:ext>
            </a:extLst>
          </p:cNvPr>
          <p:cNvSpPr>
            <a:spLocks noGrp="1"/>
          </p:cNvSpPr>
          <p:nvPr>
            <p:ph type="title"/>
          </p:nvPr>
        </p:nvSpPr>
        <p:spPr>
          <a:xfrm>
            <a:off x="180000" y="164938"/>
            <a:ext cx="8781536" cy="572700"/>
          </a:xfrm>
        </p:spPr>
        <p:txBody>
          <a:bodyPr/>
          <a:lstStyle/>
          <a:p>
            <a:r>
              <a:rPr lang="it-IT" dirty="0"/>
              <a:t>Seconda promessa: agenti generativi</a:t>
            </a:r>
          </a:p>
        </p:txBody>
      </p:sp>
      <p:sp>
        <p:nvSpPr>
          <p:cNvPr id="3" name="Segnaposto testo 2">
            <a:extLst>
              <a:ext uri="{FF2B5EF4-FFF2-40B4-BE49-F238E27FC236}">
                <a16:creationId xmlns:a16="http://schemas.microsoft.com/office/drawing/2014/main" id="{164694CF-ADDB-4493-2981-E75F12FCD218}"/>
              </a:ext>
            </a:extLst>
          </p:cNvPr>
          <p:cNvSpPr>
            <a:spLocks noGrp="1"/>
          </p:cNvSpPr>
          <p:nvPr>
            <p:ph type="body" idx="1"/>
          </p:nvPr>
        </p:nvSpPr>
        <p:spPr>
          <a:xfrm>
            <a:off x="181231" y="737638"/>
            <a:ext cx="8781535" cy="4240924"/>
          </a:xfrm>
        </p:spPr>
        <p:txBody>
          <a:bodyPr/>
          <a:lstStyle/>
          <a:p>
            <a:r>
              <a:rPr lang="it-IT" sz="1600" dirty="0"/>
              <a:t>La polivalenza della </a:t>
            </a:r>
            <a:r>
              <a:rPr lang="it-IT" sz="1600" dirty="0" err="1"/>
              <a:t>GenAI</a:t>
            </a:r>
            <a:r>
              <a:rPr lang="it-IT" sz="1600" dirty="0"/>
              <a:t> ha come componente cruciale quello di </a:t>
            </a:r>
            <a:r>
              <a:rPr lang="it-IT" sz="1600" b="1" dirty="0"/>
              <a:t>agente generativo</a:t>
            </a:r>
            <a:r>
              <a:rPr lang="it-IT" sz="1600" dirty="0"/>
              <a:t>, cioè un sistema che è:</a:t>
            </a:r>
          </a:p>
          <a:p>
            <a:pPr lvl="1"/>
            <a:r>
              <a:rPr lang="it-IT" sz="1600" dirty="0"/>
              <a:t>Un </a:t>
            </a:r>
            <a:r>
              <a:rPr lang="it-IT" sz="1600" b="1" dirty="0"/>
              <a:t>agente</a:t>
            </a:r>
            <a:r>
              <a:rPr lang="it-IT" sz="1600" dirty="0"/>
              <a:t> perché ha la capacità di eseguire azioni autonomamente nel mondo, usando risorse per raggiungere i suoi obiettivi</a:t>
            </a:r>
          </a:p>
          <a:p>
            <a:pPr lvl="1"/>
            <a:r>
              <a:rPr lang="it-IT" sz="1600" dirty="0"/>
              <a:t>È </a:t>
            </a:r>
            <a:r>
              <a:rPr lang="it-IT" sz="1600" b="1" dirty="0"/>
              <a:t>generativo</a:t>
            </a:r>
            <a:r>
              <a:rPr lang="it-IT" sz="1600" dirty="0"/>
              <a:t> perché in grado di generare nuovi comportamenti o anche obiettivi, che assomigliano a quelli su cui è stato addestrato</a:t>
            </a:r>
          </a:p>
          <a:p>
            <a:r>
              <a:rPr lang="it-IT" sz="1600" dirty="0"/>
              <a:t>È intrinsecamente </a:t>
            </a:r>
            <a:r>
              <a:rPr lang="it-IT" sz="1600" b="1" dirty="0"/>
              <a:t>multimodale</a:t>
            </a:r>
            <a:r>
              <a:rPr lang="it-IT" sz="1600" dirty="0"/>
              <a:t> perché assorbe input di diversa natura (suoni, video, elettromagnetici, ambientali) e genera altrettanti output anche direttamente nel mondo reale (robot)</a:t>
            </a:r>
          </a:p>
          <a:p>
            <a:r>
              <a:rPr lang="it-IT" sz="1600" dirty="0"/>
              <a:t>Possiede un </a:t>
            </a:r>
            <a:r>
              <a:rPr lang="it-IT" sz="1600" b="1" dirty="0"/>
              <a:t>modello del mondo</a:t>
            </a:r>
            <a:r>
              <a:rPr lang="it-IT" sz="1600" dirty="0"/>
              <a:t>, una memoria anche a lungo termine, ragiona (elaborare, dedurre, decidere, risolvere) e esegue una pianificazione gerarchica, si coordina con altri agenti</a:t>
            </a:r>
          </a:p>
          <a:p>
            <a:r>
              <a:rPr lang="it-IT" sz="1600" dirty="0">
                <a:latin typeface="Century Gothic" panose="020B0502020202020204" pitchFamily="34" charset="0"/>
              </a:rPr>
              <a:t>Ad es. </a:t>
            </a:r>
            <a:r>
              <a:rPr lang="it-IT" sz="1600" b="1" dirty="0" err="1">
                <a:latin typeface="Century Gothic" panose="020B0502020202020204" pitchFamily="34" charset="0"/>
              </a:rPr>
              <a:t>ChatGPT</a:t>
            </a:r>
            <a:r>
              <a:rPr lang="it-IT" sz="1600" dirty="0">
                <a:latin typeface="Century Gothic" panose="020B0502020202020204" pitchFamily="34" charset="0"/>
              </a:rPr>
              <a:t> che per effettuare un calcolo, crea una macchina virtuale, genera ed esegue codice Python</a:t>
            </a:r>
            <a:endParaRPr lang="it-IT" sz="1600" dirty="0"/>
          </a:p>
        </p:txBody>
      </p:sp>
    </p:spTree>
    <p:extLst>
      <p:ext uri="{BB962C8B-B14F-4D97-AF65-F5344CB8AC3E}">
        <p14:creationId xmlns:p14="http://schemas.microsoft.com/office/powerpoint/2010/main" val="2666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A4723B-D5C7-A07A-C721-73D40B45883D}"/>
              </a:ext>
            </a:extLst>
          </p:cNvPr>
          <p:cNvSpPr>
            <a:spLocks noGrp="1"/>
          </p:cNvSpPr>
          <p:nvPr>
            <p:ph type="title"/>
          </p:nvPr>
        </p:nvSpPr>
        <p:spPr>
          <a:xfrm>
            <a:off x="180000" y="164938"/>
            <a:ext cx="8781536" cy="572700"/>
          </a:xfrm>
        </p:spPr>
        <p:txBody>
          <a:bodyPr/>
          <a:lstStyle/>
          <a:p>
            <a:r>
              <a:rPr lang="it-IT" dirty="0"/>
              <a:t>Terza promessa: dati privati</a:t>
            </a:r>
          </a:p>
        </p:txBody>
      </p:sp>
      <p:sp>
        <p:nvSpPr>
          <p:cNvPr id="3" name="Segnaposto testo 2">
            <a:extLst>
              <a:ext uri="{FF2B5EF4-FFF2-40B4-BE49-F238E27FC236}">
                <a16:creationId xmlns:a16="http://schemas.microsoft.com/office/drawing/2014/main" id="{BBA0F55E-279C-816E-89BA-28C2E196A524}"/>
              </a:ext>
            </a:extLst>
          </p:cNvPr>
          <p:cNvSpPr>
            <a:spLocks noGrp="1"/>
          </p:cNvSpPr>
          <p:nvPr>
            <p:ph type="body" idx="1"/>
          </p:nvPr>
        </p:nvSpPr>
        <p:spPr>
          <a:xfrm>
            <a:off x="181231" y="737638"/>
            <a:ext cx="8781535" cy="4240924"/>
          </a:xfrm>
        </p:spPr>
        <p:txBody>
          <a:bodyPr/>
          <a:lstStyle/>
          <a:p>
            <a:r>
              <a:rPr lang="it-IT" sz="1600" dirty="0"/>
              <a:t>La prima di tre tecniche è la più triviale: un modello generalista ha un fine-tuning dei dati privati su </a:t>
            </a:r>
            <a:r>
              <a:rPr lang="it-IT" sz="1600" b="1" dirty="0"/>
              <a:t>dispositivi dell’utente </a:t>
            </a:r>
            <a:r>
              <a:rPr lang="it-IT" sz="1600" dirty="0"/>
              <a:t>o dell’azienda</a:t>
            </a:r>
          </a:p>
          <a:p>
            <a:r>
              <a:rPr lang="it-IT" sz="1600" dirty="0"/>
              <a:t>La seconda prevede l’uso di tecniche di </a:t>
            </a:r>
            <a:r>
              <a:rPr lang="it-IT" sz="1600" b="1" dirty="0" err="1"/>
              <a:t>federated</a:t>
            </a:r>
            <a:r>
              <a:rPr lang="it-IT" sz="1600" b="1" dirty="0"/>
              <a:t> learning </a:t>
            </a:r>
            <a:r>
              <a:rPr lang="it-IT" sz="1600" dirty="0"/>
              <a:t>e </a:t>
            </a:r>
            <a:r>
              <a:rPr lang="it-IT" sz="1600" b="1" dirty="0" err="1"/>
              <a:t>differential</a:t>
            </a:r>
            <a:r>
              <a:rPr lang="it-IT" sz="1600" b="1" dirty="0"/>
              <a:t> privacy</a:t>
            </a:r>
            <a:r>
              <a:rPr lang="it-IT" sz="1600" dirty="0"/>
              <a:t>, ove l’addestramento o il fine-tuning del modello avviene su dispositivi/sistemi dell’utente o dell’azienda e i dati sono sommati a «rumore», che è funzione del privacy budget: più budget, meno rumore, più accuratezza del modello; al termine i soli parametri del modello vengono condivisi e aggregati su un sistema centralizzato e, pur contribuendo al modello, dovrebbe risultare improbabile la ricostruzione di un profilo anche parziale</a:t>
            </a:r>
          </a:p>
          <a:p>
            <a:r>
              <a:rPr lang="it-IT" sz="1600" dirty="0"/>
              <a:t>La terza impiega tecniche di </a:t>
            </a:r>
            <a:r>
              <a:rPr lang="it-IT" sz="1600" b="1" dirty="0"/>
              <a:t>crittografia omomorfica</a:t>
            </a:r>
            <a:r>
              <a:rPr lang="it-IT" sz="1600" dirty="0"/>
              <a:t>, che consentono di eseguire operazioni su dati non palesi: i dati vengono crittografati e inviati per l’addestramento o il fine-tuning, quindi l’inferenza avviene su parametri ottenuti senza accedere ai dati personali o aziendali; in linea teorica dovrebbe essere impossibile ricostruire un qualsiasi profilo</a:t>
            </a:r>
          </a:p>
        </p:txBody>
      </p:sp>
    </p:spTree>
    <p:extLst>
      <p:ext uri="{BB962C8B-B14F-4D97-AF65-F5344CB8AC3E}">
        <p14:creationId xmlns:p14="http://schemas.microsoft.com/office/powerpoint/2010/main" val="31408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Le sfide</a:t>
            </a:r>
            <a:endParaRPr lang="it-IT" cap="small" dirty="0">
              <a:solidFill>
                <a:srgbClr val="00FA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latin typeface="+mj-lt"/>
              </a:rPr>
              <a:t>3</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solidFill>
                  <a:srgbClr val="FFFC00"/>
                </a:solidFill>
              </a:rPr>
              <a:t>G</a:t>
            </a:r>
            <a:r>
              <a:rPr lang="it-IT" cap="small" dirty="0">
                <a:solidFill>
                  <a:srgbClr val="FFFC00"/>
                </a:solidFill>
                <a:latin typeface="+mj-lt"/>
              </a:rPr>
              <a:t>randi guadagni, grandi rischi</a:t>
            </a:r>
          </a:p>
        </p:txBody>
      </p:sp>
    </p:spTree>
    <p:extLst>
      <p:ext uri="{BB962C8B-B14F-4D97-AF65-F5344CB8AC3E}">
        <p14:creationId xmlns:p14="http://schemas.microsoft.com/office/powerpoint/2010/main" val="2436416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17DB41-A90B-38BA-1E3F-2D08AA6332E5}"/>
              </a:ext>
            </a:extLst>
          </p:cNvPr>
          <p:cNvSpPr>
            <a:spLocks noGrp="1"/>
          </p:cNvSpPr>
          <p:nvPr>
            <p:ph type="title"/>
          </p:nvPr>
        </p:nvSpPr>
        <p:spPr/>
        <p:txBody>
          <a:bodyPr/>
          <a:lstStyle/>
          <a:p>
            <a:r>
              <a:rPr lang="it-IT" dirty="0"/>
              <a:t>Le sfide correnti: il livello utente</a:t>
            </a:r>
          </a:p>
        </p:txBody>
      </p:sp>
      <p:sp>
        <p:nvSpPr>
          <p:cNvPr id="3" name="Segnaposto testo 2">
            <a:extLst>
              <a:ext uri="{FF2B5EF4-FFF2-40B4-BE49-F238E27FC236}">
                <a16:creationId xmlns:a16="http://schemas.microsoft.com/office/drawing/2014/main" id="{6D6845EC-444F-9262-A46F-8F32A5C71491}"/>
              </a:ext>
            </a:extLst>
          </p:cNvPr>
          <p:cNvSpPr>
            <a:spLocks noGrp="1"/>
          </p:cNvSpPr>
          <p:nvPr>
            <p:ph type="body" idx="1"/>
          </p:nvPr>
        </p:nvSpPr>
        <p:spPr/>
        <p:txBody>
          <a:bodyPr/>
          <a:lstStyle/>
          <a:p>
            <a:r>
              <a:rPr lang="it-IT" sz="1600" dirty="0"/>
              <a:t>La </a:t>
            </a:r>
            <a:r>
              <a:rPr lang="it-IT" sz="1600" dirty="0" err="1"/>
              <a:t>GenAI</a:t>
            </a:r>
            <a:r>
              <a:rPr lang="it-IT" sz="1600" dirty="0"/>
              <a:t> corrente non ha fondamenta teoriche, non è noto perché funzionano così bene, se non che più dati e più hardware garantiscono risultati migliori, e, allo stato, diversi temi primari, riportati nel seguito, non sono stati inclusi nella progettazione dei modelli «</a:t>
            </a:r>
            <a:r>
              <a:rPr lang="it-IT" sz="1600" b="1" dirty="0"/>
              <a:t>by design</a:t>
            </a:r>
            <a:r>
              <a:rPr lang="it-IT" sz="1600" dirty="0"/>
              <a:t>»</a:t>
            </a:r>
          </a:p>
          <a:p>
            <a:r>
              <a:rPr lang="it-IT" sz="1600" b="1" dirty="0"/>
              <a:t>Qualità dell’output</a:t>
            </a:r>
            <a:r>
              <a:rPr lang="it-IT" sz="1600" dirty="0"/>
              <a:t>: contenuti inaccurati, non aggiornati (fermi all’ultimo addestramento), fuorvianti (perché verosimili) o totalmente inventati (allucinazioni)</a:t>
            </a:r>
          </a:p>
          <a:p>
            <a:r>
              <a:rPr lang="it-IT" sz="1600" b="1" dirty="0"/>
              <a:t>Reiezione di informazioni pregiudizievoli</a:t>
            </a:r>
            <a:r>
              <a:rPr lang="it-IT" sz="1600" dirty="0"/>
              <a:t>: identificare e ignorare le informazioni pregiudizievoli, essere addestrato in modo equo, generare risultati non discriminatori, essere trasparente e spiegabile, essere continuamente valutabile</a:t>
            </a:r>
          </a:p>
          <a:p>
            <a:r>
              <a:rPr lang="it-IT" sz="1600" b="1" dirty="0"/>
              <a:t>Invulnerabilità ad abusi</a:t>
            </a:r>
            <a:r>
              <a:rPr lang="it-IT" sz="1600" dirty="0"/>
              <a:t>: impedire l’esfiltrazione di dati di addestramento e l’elusione di controlli di sicurezza ed etici, l’avvelenamento dei dati (addestramento avversario) o dei prompt (input avversario) al fine della generazione di contenuti malevoli, l’introduzione di backdoor per l’introduzione di modifiche al modello</a:t>
            </a:r>
          </a:p>
        </p:txBody>
      </p:sp>
    </p:spTree>
    <p:extLst>
      <p:ext uri="{BB962C8B-B14F-4D97-AF65-F5344CB8AC3E}">
        <p14:creationId xmlns:p14="http://schemas.microsoft.com/office/powerpoint/2010/main" val="37999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280134-30FC-7487-AC4F-A0877E52A42A}"/>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BAAE6B74-1053-D0CC-D152-B2D89C940C2A}"/>
              </a:ext>
            </a:extLst>
          </p:cNvPr>
          <p:cNvSpPr>
            <a:spLocks noGrp="1"/>
          </p:cNvSpPr>
          <p:nvPr>
            <p:ph type="body" idx="1"/>
          </p:nvPr>
        </p:nvSpPr>
        <p:spPr/>
        <p:txBody>
          <a:bodyPr>
            <a:normAutofit fontScale="77500" lnSpcReduction="20000"/>
          </a:bodyPr>
          <a:lstStyle/>
          <a:p>
            <a:r>
              <a:rPr lang="it-IT" dirty="0"/>
              <a:t>Quando la tecnologia potenzia il lavoro specializzato e permette ai lavoratori meno qualificati di esibirsi allo stesso livello dei lavoratori più qualificati, tale potenziamento rende i lavoratori più sostituibili e, infine, rende il lavoro una merce</a:t>
            </a:r>
          </a:p>
          <a:p>
            <a:r>
              <a:rPr lang="it-IT" dirty="0"/>
              <a:t>L'incremento dell'intelligenza artificiale rende i lavoratori del sapere ad alta qualificazione relativamente più sostituibili, abbassando la barriera delle competenze per raggiungere le stesse prestazioni</a:t>
            </a:r>
          </a:p>
          <a:p>
            <a:r>
              <a:rPr lang="it-IT" dirty="0"/>
              <a:t>L'incremento migliora la produttività e l'output, ma lo fa in misura maggiore per coloro che hanno competenze inferiori rispetto a coloro che hanno competenze superiori. Quando ciò si verifica, il lavoratore diventa più sostituibile poiché la competenza diventa più </a:t>
            </a:r>
            <a:r>
              <a:rPr lang="it-IT" dirty="0" err="1"/>
              <a:t>merceologizzata</a:t>
            </a:r>
            <a:endParaRPr lang="it-IT" dirty="0"/>
          </a:p>
          <a:p>
            <a:r>
              <a:rPr lang="it-IT" dirty="0"/>
              <a:t>La creazione di mercato centralizzata accelera la sostituibilità dei lavoratori quando i lavoratori potenziati possiedono competenze largamente indifferenziate</a:t>
            </a:r>
          </a:p>
          <a:p>
            <a:r>
              <a:rPr lang="it-IT" dirty="0"/>
              <a:t>L'IA moltiplica la </a:t>
            </a:r>
            <a:r>
              <a:rPr lang="it-IT" dirty="0" err="1"/>
              <a:t>merceologizzazione</a:t>
            </a:r>
            <a:r>
              <a:rPr lang="it-IT" dirty="0"/>
              <a:t> attraverso l'assorbimento continuo di competenze</a:t>
            </a:r>
          </a:p>
          <a:p>
            <a:r>
              <a:rPr lang="it-IT" dirty="0"/>
              <a:t>Quanto più l'IA è efficace nell'incremento, tanto più diventa capace in futuri potenziamenti</a:t>
            </a:r>
          </a:p>
        </p:txBody>
      </p:sp>
    </p:spTree>
    <p:extLst>
      <p:ext uri="{BB962C8B-B14F-4D97-AF65-F5344CB8AC3E}">
        <p14:creationId xmlns:p14="http://schemas.microsoft.com/office/powerpoint/2010/main" val="3479565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8B9BC3A-5552-1BC9-F64A-D44118907D70}"/>
              </a:ext>
            </a:extLst>
          </p:cNvPr>
          <p:cNvSpPr>
            <a:spLocks noGrp="1"/>
          </p:cNvSpPr>
          <p:nvPr>
            <p:ph type="title"/>
          </p:nvPr>
        </p:nvSpPr>
        <p:spPr/>
        <p:txBody>
          <a:bodyPr/>
          <a:lstStyle/>
          <a:p>
            <a:r>
              <a:rPr lang="it-IT" dirty="0"/>
              <a:t>Le sfide correnti: il livello sociale</a:t>
            </a:r>
          </a:p>
        </p:txBody>
      </p:sp>
      <p:sp>
        <p:nvSpPr>
          <p:cNvPr id="24" name="Segnaposto testo 23">
            <a:extLst>
              <a:ext uri="{FF2B5EF4-FFF2-40B4-BE49-F238E27FC236}">
                <a16:creationId xmlns:a16="http://schemas.microsoft.com/office/drawing/2014/main" id="{7CEDAAA2-60E1-7D87-10E5-2B00D608BD23}"/>
              </a:ext>
            </a:extLst>
          </p:cNvPr>
          <p:cNvSpPr>
            <a:spLocks noGrp="1"/>
          </p:cNvSpPr>
          <p:nvPr>
            <p:ph type="body" idx="1"/>
          </p:nvPr>
        </p:nvSpPr>
        <p:spPr>
          <a:xfrm>
            <a:off x="181232" y="830095"/>
            <a:ext cx="2726240" cy="4053190"/>
          </a:xfrm>
        </p:spPr>
        <p:txBody>
          <a:bodyPr/>
          <a:lstStyle/>
          <a:p>
            <a:r>
              <a:rPr lang="it-IT" sz="1600" dirty="0"/>
              <a:t>L'incremento dell’applicazione dell’intelligenza artificiale rende i lavoratori del sapere ad alta qualificazione relativamente più sostituibili, abbassando la </a:t>
            </a:r>
            <a:r>
              <a:rPr lang="it-IT" sz="1600" b="1" dirty="0"/>
              <a:t>barriera delle competenze </a:t>
            </a:r>
            <a:r>
              <a:rPr lang="it-IT" sz="1600" dirty="0"/>
              <a:t>per raggiungere le stesse prestazioni</a:t>
            </a:r>
          </a:p>
        </p:txBody>
      </p:sp>
      <p:sp>
        <p:nvSpPr>
          <p:cNvPr id="8" name="Freccia curva 7">
            <a:extLst>
              <a:ext uri="{FF2B5EF4-FFF2-40B4-BE49-F238E27FC236}">
                <a16:creationId xmlns:a16="http://schemas.microsoft.com/office/drawing/2014/main" id="{B6071992-13E1-2CA2-CA4E-656FF7E4C6B4}"/>
              </a:ext>
            </a:extLst>
          </p:cNvPr>
          <p:cNvSpPr/>
          <p:nvPr/>
        </p:nvSpPr>
        <p:spPr>
          <a:xfrm rot="5400000">
            <a:off x="7431690" y="1135780"/>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2E8CD687-CAD1-0D09-A130-C1E3258A880E}"/>
              </a:ext>
            </a:extLst>
          </p:cNvPr>
          <p:cNvSpPr txBox="1"/>
          <p:nvPr/>
        </p:nvSpPr>
        <p:spPr>
          <a:xfrm>
            <a:off x="5066144" y="742040"/>
            <a:ext cx="2094677" cy="1077218"/>
          </a:xfrm>
          <a:prstGeom prst="rect">
            <a:avLst/>
          </a:prstGeom>
          <a:noFill/>
        </p:spPr>
        <p:txBody>
          <a:bodyPr wrap="square">
            <a:spAutoFit/>
          </a:bodyPr>
          <a:lstStyle/>
          <a:p>
            <a:pPr algn="ctr"/>
            <a:r>
              <a:rPr lang="it-IT" sz="1600" b="1" dirty="0">
                <a:latin typeface="Century Gothic" panose="020B0502020202020204" pitchFamily="34" charset="0"/>
              </a:rPr>
              <a:t>Minori barriere alla prestazione e di accesso al mercato del lavoro</a:t>
            </a:r>
          </a:p>
        </p:txBody>
      </p:sp>
      <p:sp>
        <p:nvSpPr>
          <p:cNvPr id="12" name="CasellaDiTesto 11">
            <a:extLst>
              <a:ext uri="{FF2B5EF4-FFF2-40B4-BE49-F238E27FC236}">
                <a16:creationId xmlns:a16="http://schemas.microsoft.com/office/drawing/2014/main" id="{AE3E4AAC-C71B-23C3-A790-3BD725534534}"/>
              </a:ext>
            </a:extLst>
          </p:cNvPr>
          <p:cNvSpPr txBox="1"/>
          <p:nvPr/>
        </p:nvSpPr>
        <p:spPr>
          <a:xfrm>
            <a:off x="7160821" y="2296132"/>
            <a:ext cx="1983179" cy="1323439"/>
          </a:xfrm>
          <a:prstGeom prst="rect">
            <a:avLst/>
          </a:prstGeom>
          <a:noFill/>
        </p:spPr>
        <p:txBody>
          <a:bodyPr wrap="square">
            <a:spAutoFit/>
          </a:bodyPr>
          <a:lstStyle/>
          <a:p>
            <a:pPr algn="ctr"/>
            <a:r>
              <a:rPr lang="it-IT" sz="1600" b="1" dirty="0">
                <a:latin typeface="Century Gothic" panose="020B0502020202020204" pitchFamily="34" charset="0"/>
              </a:rPr>
              <a:t>Più ampia base di lavoratori </a:t>
            </a:r>
          </a:p>
          <a:p>
            <a:pPr algn="ctr"/>
            <a:r>
              <a:rPr lang="it-IT" sz="1600" b="1" dirty="0">
                <a:latin typeface="Century Gothic" panose="020B0502020202020204" pitchFamily="34" charset="0"/>
              </a:rPr>
              <a:t>potenziati che </a:t>
            </a:r>
          </a:p>
          <a:p>
            <a:pPr algn="ctr"/>
            <a:r>
              <a:rPr lang="it-IT" sz="1600" b="1" dirty="0">
                <a:latin typeface="Century Gothic" panose="020B0502020202020204" pitchFamily="34" charset="0"/>
              </a:rPr>
              <a:t>addestrano modelli</a:t>
            </a:r>
          </a:p>
        </p:txBody>
      </p:sp>
      <p:sp>
        <p:nvSpPr>
          <p:cNvPr id="15" name="CasellaDiTesto 14">
            <a:extLst>
              <a:ext uri="{FF2B5EF4-FFF2-40B4-BE49-F238E27FC236}">
                <a16:creationId xmlns:a16="http://schemas.microsoft.com/office/drawing/2014/main" id="{37E15C78-1FBA-30B5-7FA2-C4C9CD40E936}"/>
              </a:ext>
            </a:extLst>
          </p:cNvPr>
          <p:cNvSpPr txBox="1"/>
          <p:nvPr/>
        </p:nvSpPr>
        <p:spPr>
          <a:xfrm>
            <a:off x="4698096" y="3850224"/>
            <a:ext cx="2908342" cy="1323439"/>
          </a:xfrm>
          <a:prstGeom prst="rect">
            <a:avLst/>
          </a:prstGeom>
          <a:noFill/>
        </p:spPr>
        <p:txBody>
          <a:bodyPr wrap="square">
            <a:spAutoFit/>
          </a:bodyPr>
          <a:lstStyle/>
          <a:p>
            <a:pPr algn="ctr"/>
            <a:r>
              <a:rPr lang="it-IT" sz="1600" b="1" dirty="0">
                <a:latin typeface="Century Gothic" panose="020B0502020202020204" pitchFamily="34" charset="0"/>
              </a:rPr>
              <a:t>Maggiore cattura di dati e miglior affinamento del modello porta a una maggiore assorbimento di conoscenza e competenza</a:t>
            </a:r>
          </a:p>
        </p:txBody>
      </p:sp>
      <p:sp>
        <p:nvSpPr>
          <p:cNvPr id="17" name="CasellaDiTesto 16">
            <a:extLst>
              <a:ext uri="{FF2B5EF4-FFF2-40B4-BE49-F238E27FC236}">
                <a16:creationId xmlns:a16="http://schemas.microsoft.com/office/drawing/2014/main" id="{7A33A8BA-D045-0C1F-D7F1-FC6FA3C110D3}"/>
              </a:ext>
            </a:extLst>
          </p:cNvPr>
          <p:cNvSpPr txBox="1"/>
          <p:nvPr/>
        </p:nvSpPr>
        <p:spPr>
          <a:xfrm>
            <a:off x="2744517" y="2296133"/>
            <a:ext cx="2445321" cy="1323439"/>
          </a:xfrm>
          <a:prstGeom prst="rect">
            <a:avLst/>
          </a:prstGeom>
          <a:noFill/>
        </p:spPr>
        <p:txBody>
          <a:bodyPr wrap="square">
            <a:spAutoFit/>
          </a:bodyPr>
          <a:lstStyle/>
          <a:p>
            <a:pPr algn="ctr"/>
            <a:r>
              <a:rPr lang="it-IT" sz="1600" b="1" dirty="0">
                <a:latin typeface="Century Gothic" panose="020B0502020202020204" pitchFamily="34" charset="0"/>
              </a:rPr>
              <a:t>Migliore prestazione del modello e capacità di potenziare il lavoratore della conoscenza</a:t>
            </a:r>
          </a:p>
        </p:txBody>
      </p:sp>
      <p:sp>
        <p:nvSpPr>
          <p:cNvPr id="18" name="Freccia curva 17">
            <a:extLst>
              <a:ext uri="{FF2B5EF4-FFF2-40B4-BE49-F238E27FC236}">
                <a16:creationId xmlns:a16="http://schemas.microsoft.com/office/drawing/2014/main" id="{F7197BE3-2B47-BDB9-400D-6B7DE48D11C8}"/>
              </a:ext>
            </a:extLst>
          </p:cNvPr>
          <p:cNvSpPr/>
          <p:nvPr/>
        </p:nvSpPr>
        <p:spPr>
          <a:xfrm rot="10800000">
            <a:off x="7431690" y="3619571"/>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19" name="Freccia curva 18">
            <a:extLst>
              <a:ext uri="{FF2B5EF4-FFF2-40B4-BE49-F238E27FC236}">
                <a16:creationId xmlns:a16="http://schemas.microsoft.com/office/drawing/2014/main" id="{6F420CB9-9DF6-8750-44F7-B85EAD318FE8}"/>
              </a:ext>
            </a:extLst>
          </p:cNvPr>
          <p:cNvSpPr/>
          <p:nvPr/>
        </p:nvSpPr>
        <p:spPr>
          <a:xfrm rot="16200000">
            <a:off x="3792844" y="3619572"/>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20" name="Freccia curva 19">
            <a:extLst>
              <a:ext uri="{FF2B5EF4-FFF2-40B4-BE49-F238E27FC236}">
                <a16:creationId xmlns:a16="http://schemas.microsoft.com/office/drawing/2014/main" id="{7CCB3ED0-95FB-F0DB-3A8E-C28BD07FF2AC}"/>
              </a:ext>
            </a:extLst>
          </p:cNvPr>
          <p:cNvSpPr/>
          <p:nvPr/>
        </p:nvSpPr>
        <p:spPr>
          <a:xfrm>
            <a:off x="3792844" y="1135780"/>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26" name="Segnaposto testo 23">
            <a:extLst>
              <a:ext uri="{FF2B5EF4-FFF2-40B4-BE49-F238E27FC236}">
                <a16:creationId xmlns:a16="http://schemas.microsoft.com/office/drawing/2014/main" id="{A9BF5F87-EAF6-56DB-09CD-41A24558CBD0}"/>
              </a:ext>
            </a:extLst>
          </p:cNvPr>
          <p:cNvSpPr txBox="1">
            <a:spLocks/>
          </p:cNvSpPr>
          <p:nvPr/>
        </p:nvSpPr>
        <p:spPr>
          <a:xfrm>
            <a:off x="180000"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Maggiore è l’uso centralizzato di «potenziamento» e maggiore è </a:t>
            </a:r>
            <a:r>
              <a:rPr lang="it-IT" sz="1600" b="1" dirty="0"/>
              <a:t>l’addestramento</a:t>
            </a:r>
            <a:r>
              <a:rPr lang="it-IT" sz="1600" dirty="0"/>
              <a:t> dei modelli </a:t>
            </a:r>
          </a:p>
        </p:txBody>
      </p:sp>
      <p:sp>
        <p:nvSpPr>
          <p:cNvPr id="27" name="Segnaposto testo 23">
            <a:extLst>
              <a:ext uri="{FF2B5EF4-FFF2-40B4-BE49-F238E27FC236}">
                <a16:creationId xmlns:a16="http://schemas.microsoft.com/office/drawing/2014/main" id="{556A8883-B38E-11A3-0E5A-51851197DD73}"/>
              </a:ext>
            </a:extLst>
          </p:cNvPr>
          <p:cNvSpPr txBox="1">
            <a:spLocks/>
          </p:cNvSpPr>
          <p:nvPr/>
        </p:nvSpPr>
        <p:spPr>
          <a:xfrm>
            <a:off x="178768" y="830095"/>
            <a:ext cx="2908342"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La piattaforma assorbe sempre più dati in qualsiasi forma (di processo, operativi, di analisi) che corrispondono a conoscenze alternative e complementari, frequenze di applicazione e rapporti causali in un circolo </a:t>
            </a:r>
            <a:r>
              <a:rPr lang="it-IT" sz="1600" b="1" dirty="0"/>
              <a:t>virtuoso</a:t>
            </a:r>
            <a:r>
              <a:rPr lang="it-IT" sz="1600" dirty="0"/>
              <a:t>: più dati implicano più assorbimento</a:t>
            </a:r>
          </a:p>
        </p:txBody>
      </p:sp>
      <p:sp>
        <p:nvSpPr>
          <p:cNvPr id="28" name="Segnaposto testo 23">
            <a:extLst>
              <a:ext uri="{FF2B5EF4-FFF2-40B4-BE49-F238E27FC236}">
                <a16:creationId xmlns:a16="http://schemas.microsoft.com/office/drawing/2014/main" id="{642E5E20-F439-3F69-52A6-FA4DD000FB2B}"/>
              </a:ext>
            </a:extLst>
          </p:cNvPr>
          <p:cNvSpPr txBox="1">
            <a:spLocks/>
          </p:cNvSpPr>
          <p:nvPr/>
        </p:nvSpPr>
        <p:spPr>
          <a:xfrm>
            <a:off x="180000"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La piattaforma è sempre più competente quindi ha una abilità crescente di potenziare – </a:t>
            </a:r>
            <a:r>
              <a:rPr lang="it-IT" sz="1600" b="1" dirty="0"/>
              <a:t>amplificare</a:t>
            </a:r>
            <a:r>
              <a:rPr lang="it-IT" sz="1600" dirty="0"/>
              <a:t> – il lavoratore  </a:t>
            </a:r>
          </a:p>
        </p:txBody>
      </p:sp>
      <p:sp>
        <p:nvSpPr>
          <p:cNvPr id="29" name="CasellaDiTesto 28">
            <a:extLst>
              <a:ext uri="{FF2B5EF4-FFF2-40B4-BE49-F238E27FC236}">
                <a16:creationId xmlns:a16="http://schemas.microsoft.com/office/drawing/2014/main" id="{E04CE0A9-CB67-E863-038B-B541DDB45AC1}"/>
              </a:ext>
            </a:extLst>
          </p:cNvPr>
          <p:cNvSpPr txBox="1"/>
          <p:nvPr/>
        </p:nvSpPr>
        <p:spPr>
          <a:xfrm>
            <a:off x="5301331" y="2496493"/>
            <a:ext cx="1624301" cy="830997"/>
          </a:xfrm>
          <a:prstGeom prst="rect">
            <a:avLst/>
          </a:prstGeom>
          <a:noFill/>
        </p:spPr>
        <p:txBody>
          <a:bodyPr wrap="square">
            <a:spAutoFit/>
          </a:bodyPr>
          <a:lstStyle/>
          <a:p>
            <a:pPr algn="ctr"/>
            <a:r>
              <a:rPr lang="it-IT" sz="1600" b="1" dirty="0" err="1">
                <a:solidFill>
                  <a:srgbClr val="C00000"/>
                </a:solidFill>
                <a:latin typeface="Century Gothic" panose="020B0502020202020204" pitchFamily="34" charset="0"/>
              </a:rPr>
              <a:t>Uberizzazione</a:t>
            </a:r>
            <a:r>
              <a:rPr lang="it-IT" sz="1600" b="1" dirty="0">
                <a:solidFill>
                  <a:srgbClr val="C00000"/>
                </a:solidFill>
                <a:latin typeface="Century Gothic" panose="020B0502020202020204" pitchFamily="34" charset="0"/>
              </a:rPr>
              <a:t> della competenza</a:t>
            </a:r>
          </a:p>
        </p:txBody>
      </p:sp>
      <p:sp>
        <p:nvSpPr>
          <p:cNvPr id="30" name="Segnaposto testo 23">
            <a:extLst>
              <a:ext uri="{FF2B5EF4-FFF2-40B4-BE49-F238E27FC236}">
                <a16:creationId xmlns:a16="http://schemas.microsoft.com/office/drawing/2014/main" id="{CF2FC0E4-ADBB-9A00-C11B-97669396A33E}"/>
              </a:ext>
            </a:extLst>
          </p:cNvPr>
          <p:cNvSpPr txBox="1">
            <a:spLocks/>
          </p:cNvSpPr>
          <p:nvPr/>
        </p:nvSpPr>
        <p:spPr>
          <a:xfrm>
            <a:off x="187872"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a:buClr>
                <a:srgbClr val="C00000"/>
              </a:buClr>
            </a:pPr>
            <a:r>
              <a:rPr lang="it-IT" sz="1600" dirty="0">
                <a:solidFill>
                  <a:srgbClr val="C00000"/>
                </a:solidFill>
              </a:rPr>
              <a:t>La piattaforma è ora  un mercato centralizzato di conoscenza che basa il suo </a:t>
            </a:r>
            <a:r>
              <a:rPr lang="it-IT" sz="1600" b="1" dirty="0">
                <a:solidFill>
                  <a:srgbClr val="C00000"/>
                </a:solidFill>
              </a:rPr>
              <a:t>valore</a:t>
            </a:r>
            <a:r>
              <a:rPr lang="it-IT" sz="1600" dirty="0">
                <a:solidFill>
                  <a:srgbClr val="C00000"/>
                </a:solidFill>
              </a:rPr>
              <a:t> sulla sostituibilità dei lavoratori, giacché i lavoratori potenziati possiedono competenze largamente indifferenziate</a:t>
            </a:r>
          </a:p>
        </p:txBody>
      </p:sp>
    </p:spTree>
    <p:extLst>
      <p:ext uri="{BB962C8B-B14F-4D97-AF65-F5344CB8AC3E}">
        <p14:creationId xmlns:p14="http://schemas.microsoft.com/office/powerpoint/2010/main" val="208963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4">
                                            <p:txEl>
                                              <p:pRg st="0" end="0"/>
                                            </p:txEl>
                                          </p:spTgt>
                                        </p:tgtEl>
                                      </p:cBhvr>
                                    </p:animEffect>
                                  </p:childTnLst>
                                  <p:subTnLst>
                                    <p:set>
                                      <p:cBhvr override="childStyle">
                                        <p:cTn dur="1" fill="hold" display="0" masterRel="nextClick" afterEffect="1"/>
                                        <p:tgtEl>
                                          <p:spTgt spid="24">
                                            <p:txEl>
                                              <p:pRg st="0" end="0"/>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6">
                                            <p:txEl>
                                              <p:pRg st="0" end="0"/>
                                            </p:txEl>
                                          </p:spTgt>
                                        </p:tgtEl>
                                      </p:cBhvr>
                                    </p:animEffect>
                                  </p:childTnLst>
                                  <p:subTnLst>
                                    <p:set>
                                      <p:cBhvr override="childStyle">
                                        <p:cTn dur="1" fill="hold" display="0" masterRel="nextClick" afterEffect="1"/>
                                        <p:tgtEl>
                                          <p:spTgt spid="26">
                                            <p:txEl>
                                              <p:pRg st="0" end="0"/>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additive="base">
                                        <p:cTn id="39"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7">
                                            <p:txEl>
                                              <p:pRg st="0" end="0"/>
                                            </p:txEl>
                                          </p:spTgt>
                                        </p:tgtEl>
                                      </p:cBhvr>
                                    </p:animEffect>
                                  </p:childTnLst>
                                  <p:subTnLst>
                                    <p:set>
                                      <p:cBhvr override="childStyle">
                                        <p:cTn dur="1" fill="hold" display="0" masterRel="nextClick" afterEffect="1"/>
                                        <p:tgtEl>
                                          <p:spTgt spid="27">
                                            <p:txEl>
                                              <p:pRg st="0" end="0"/>
                                            </p:txEl>
                                          </p:spTgt>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up)">
                                      <p:cBhvr>
                                        <p:cTn id="46" dur="500"/>
                                        <p:tgtEl>
                                          <p:spTgt spid="1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up)">
                                      <p:cBhvr>
                                        <p:cTn id="50" dur="500"/>
                                        <p:tgtEl>
                                          <p:spTgt spid="17"/>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p:tgtEl>
                                          <p:spTgt spid="28"/>
                                        </p:tgtEl>
                                        <p:attrNameLst>
                                          <p:attrName>ppt_y</p:attrName>
                                        </p:attrNameLst>
                                      </p:cBhvr>
                                      <p:tavLst>
                                        <p:tav tm="0">
                                          <p:val>
                                            <p:strVal val="#ppt_y+#ppt_h*1.125000"/>
                                          </p:val>
                                        </p:tav>
                                        <p:tav tm="100000">
                                          <p:val>
                                            <p:strVal val="#ppt_y"/>
                                          </p:val>
                                        </p:tav>
                                      </p:tavLst>
                                    </p:anim>
                                    <p:animEffect transition="in" filter="wipe(up)">
                                      <p:cBhvr>
                                        <p:cTn id="54"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p:tgtEl>
                                          <p:spTgt spid="20"/>
                                        </p:tgtEl>
                                        <p:attrNameLst>
                                          <p:attrName>ppt_y</p:attrName>
                                        </p:attrNameLst>
                                      </p:cBhvr>
                                      <p:tavLst>
                                        <p:tav tm="0">
                                          <p:val>
                                            <p:strVal val="#ppt_y+#ppt_h*1.125000"/>
                                          </p:val>
                                        </p:tav>
                                        <p:tav tm="100000">
                                          <p:val>
                                            <p:strVal val="#ppt_y"/>
                                          </p:val>
                                        </p:tav>
                                      </p:tavLst>
                                    </p:anim>
                                    <p:animEffect transition="in" filter="wipe(up)">
                                      <p:cBhvr>
                                        <p:cTn id="60" dur="500"/>
                                        <p:tgtEl>
                                          <p:spTgt spid="20"/>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p:tgtEl>
                                          <p:spTgt spid="29"/>
                                        </p:tgtEl>
                                        <p:attrNameLst>
                                          <p:attrName>ppt_y</p:attrName>
                                        </p:attrNameLst>
                                      </p:cBhvr>
                                      <p:tavLst>
                                        <p:tav tm="0">
                                          <p:val>
                                            <p:strVal val="#ppt_y+#ppt_h*1.125000"/>
                                          </p:val>
                                        </p:tav>
                                        <p:tav tm="100000">
                                          <p:val>
                                            <p:strVal val="#ppt_y"/>
                                          </p:val>
                                        </p:tav>
                                      </p:tavLst>
                                    </p:anim>
                                    <p:animEffect transition="in" filter="wipe(up)">
                                      <p:cBhvr>
                                        <p:cTn id="64" dur="500"/>
                                        <p:tgtEl>
                                          <p:spTgt spid="29"/>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p:tgtEl>
                                          <p:spTgt spid="30"/>
                                        </p:tgtEl>
                                        <p:attrNameLst>
                                          <p:attrName>ppt_y</p:attrName>
                                        </p:attrNameLst>
                                      </p:cBhvr>
                                      <p:tavLst>
                                        <p:tav tm="0">
                                          <p:val>
                                            <p:strVal val="#ppt_y+#ppt_h*1.125000"/>
                                          </p:val>
                                        </p:tav>
                                        <p:tav tm="100000">
                                          <p:val>
                                            <p:strVal val="#ppt_y"/>
                                          </p:val>
                                        </p:tav>
                                      </p:tavLst>
                                    </p:anim>
                                    <p:animEffect transition="in" filter="wipe(up)">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8" grpId="0" animBg="1"/>
      <p:bldP spid="10" grpId="0"/>
      <p:bldP spid="12" grpId="0"/>
      <p:bldP spid="15" grpId="0"/>
      <p:bldP spid="17" grpId="0"/>
      <p:bldP spid="18" grpId="0" animBg="1"/>
      <p:bldP spid="19" grpId="0" animBg="1"/>
      <p:bldP spid="20" grpId="0" animBg="1"/>
      <p:bldP spid="26" grpId="0" build="allAtOnce"/>
      <p:bldP spid="27" grpId="0" build="allAtOnce"/>
      <p:bldP spid="28"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dirty="0">
                <a:solidFill>
                  <a:srgbClr val="FFFC00"/>
                </a:solidFill>
              </a:rPr>
              <a:t>Il contesto</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rgbClr val="000000"/>
          </a:solidFill>
        </p:spPr>
        <p:txBody>
          <a:bodyPr/>
          <a:lstStyle/>
          <a:p>
            <a:r>
              <a:rPr lang="it-IT" dirty="0">
                <a:solidFill>
                  <a:srgbClr val="FFFC00"/>
                </a:solidFill>
              </a:rPr>
              <a:t>1</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r>
              <a:rPr lang="it-IT" cap="small" dirty="0"/>
              <a:t>Aspettative tra alti e bassi</a:t>
            </a:r>
          </a:p>
        </p:txBody>
      </p:sp>
    </p:spTree>
    <p:extLst>
      <p:ext uri="{BB962C8B-B14F-4D97-AF65-F5344CB8AC3E}">
        <p14:creationId xmlns:p14="http://schemas.microsoft.com/office/powerpoint/2010/main" val="1938229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2D9A61-27CF-1BA1-96D6-82D78186A869}"/>
              </a:ext>
            </a:extLst>
          </p:cNvPr>
          <p:cNvSpPr>
            <a:spLocks noGrp="1"/>
          </p:cNvSpPr>
          <p:nvPr>
            <p:ph type="title"/>
          </p:nvPr>
        </p:nvSpPr>
        <p:spPr/>
        <p:txBody>
          <a:bodyPr/>
          <a:lstStyle/>
          <a:p>
            <a:r>
              <a:rPr lang="it-IT" dirty="0"/>
              <a:t>Le sfide correnti: il livello ambientale</a:t>
            </a:r>
          </a:p>
        </p:txBody>
      </p:sp>
      <p:sp>
        <p:nvSpPr>
          <p:cNvPr id="3" name="Segnaposto testo 2">
            <a:extLst>
              <a:ext uri="{FF2B5EF4-FFF2-40B4-BE49-F238E27FC236}">
                <a16:creationId xmlns:a16="http://schemas.microsoft.com/office/drawing/2014/main" id="{D6A0E3E6-A1EF-469B-E7E6-DE8A9A2DB919}"/>
              </a:ext>
            </a:extLst>
          </p:cNvPr>
          <p:cNvSpPr>
            <a:spLocks noGrp="1"/>
          </p:cNvSpPr>
          <p:nvPr>
            <p:ph type="body" idx="1"/>
          </p:nvPr>
        </p:nvSpPr>
        <p:spPr/>
        <p:txBody>
          <a:bodyPr/>
          <a:lstStyle/>
          <a:p>
            <a:r>
              <a:rPr lang="it-IT" sz="1600" dirty="0"/>
              <a:t>Il </a:t>
            </a:r>
            <a:r>
              <a:rPr lang="it-IT" sz="1600" b="1" dirty="0"/>
              <a:t>costo ambientale </a:t>
            </a:r>
            <a:r>
              <a:rPr lang="it-IT" sz="1600" dirty="0"/>
              <a:t>è enorme e crescente e rappresenta l’altra faccia degli enormi investimenti in potenza di calcolo concentrata in data center (Microsoft intende spendere 50 miliardi $ per anno dal 2024 da confrontare con i 13,5 miliardi di € totali del ponte sullo stretto di Messina)</a:t>
            </a:r>
          </a:p>
          <a:p>
            <a:r>
              <a:rPr lang="it-IT" sz="1600" b="1" dirty="0"/>
              <a:t>Energia</a:t>
            </a:r>
            <a:r>
              <a:rPr lang="it-IT" sz="1600" dirty="0"/>
              <a:t>: vi sono stime che proiettano il consumo centralizzato di energia elettrica per la IA tra 85 e 134 TWh nel 2027 (l’Italia nel 2022 ha consumato 315 TWh) e ciò anche considerando efficienze </a:t>
            </a:r>
          </a:p>
          <a:p>
            <a:r>
              <a:rPr lang="it-IT" sz="1600" b="1" dirty="0"/>
              <a:t>Emissioni di CO</a:t>
            </a:r>
            <a:r>
              <a:rPr lang="it-IT" sz="1600" b="1" baseline="-25000" dirty="0"/>
              <a:t>2</a:t>
            </a:r>
            <a:r>
              <a:rPr lang="it-IT" sz="1600" dirty="0"/>
              <a:t>: usando il calcolatore dell’EPA al mix energetico 2023 per gli USA, i 134 TWh diverrebbero 58 milioni di tonnellate di CO</a:t>
            </a:r>
            <a:r>
              <a:rPr lang="it-IT" sz="1600" baseline="-25000" dirty="0"/>
              <a:t>2</a:t>
            </a:r>
            <a:r>
              <a:rPr lang="it-IT" sz="1600" dirty="0"/>
              <a:t> equivalente (da confrontare con 418 milioni di tonnellate di CO</a:t>
            </a:r>
            <a:r>
              <a:rPr lang="it-IT" sz="1600" baseline="-25000" dirty="0"/>
              <a:t>2</a:t>
            </a:r>
            <a:r>
              <a:rPr lang="it-IT" sz="1600" dirty="0"/>
              <a:t> equivalente del 2022 in Italia per tutti i settori)</a:t>
            </a:r>
          </a:p>
          <a:p>
            <a:r>
              <a:rPr lang="it-IT" sz="1600" b="1" dirty="0"/>
              <a:t>Acqua</a:t>
            </a:r>
            <a:r>
              <a:rPr lang="it-IT" sz="1600" dirty="0"/>
              <a:t>: secondo alcune stime saranno utilizzati circa 5 miliardi di m</a:t>
            </a:r>
            <a:r>
              <a:rPr lang="it-IT" sz="1600" baseline="30000" dirty="0"/>
              <a:t>3</a:t>
            </a:r>
            <a:r>
              <a:rPr lang="it-IT" sz="1600" dirty="0"/>
              <a:t> di acqua nel 2027 dai data center (da confrontare con i 33 miliardi di m</a:t>
            </a:r>
            <a:r>
              <a:rPr lang="it-IT" sz="1600" baseline="30000" dirty="0"/>
              <a:t>3</a:t>
            </a:r>
            <a:r>
              <a:rPr lang="it-IT" sz="1600" dirty="0"/>
              <a:t> dell’Italia per tutti gli usi nel 2021)</a:t>
            </a:r>
          </a:p>
          <a:p>
            <a:endParaRPr lang="it-IT" dirty="0"/>
          </a:p>
          <a:p>
            <a:endParaRPr lang="it-IT" dirty="0"/>
          </a:p>
        </p:txBody>
      </p:sp>
    </p:spTree>
    <p:extLst>
      <p:ext uri="{BB962C8B-B14F-4D97-AF65-F5344CB8AC3E}">
        <p14:creationId xmlns:p14="http://schemas.microsoft.com/office/powerpoint/2010/main" val="101405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561184-5FD7-0A69-40C8-088CB8069BE9}"/>
              </a:ext>
            </a:extLst>
          </p:cNvPr>
          <p:cNvSpPr>
            <a:spLocks noGrp="1"/>
          </p:cNvSpPr>
          <p:nvPr>
            <p:ph type="title"/>
          </p:nvPr>
        </p:nvSpPr>
        <p:spPr/>
        <p:txBody>
          <a:bodyPr/>
          <a:lstStyle/>
          <a:p>
            <a:r>
              <a:rPr lang="it-IT" dirty="0"/>
              <a:t>Le sfide correnti: il livello scientifico-tecnologico</a:t>
            </a:r>
          </a:p>
        </p:txBody>
      </p:sp>
      <p:sp>
        <p:nvSpPr>
          <p:cNvPr id="3" name="Segnaposto testo 2">
            <a:extLst>
              <a:ext uri="{FF2B5EF4-FFF2-40B4-BE49-F238E27FC236}">
                <a16:creationId xmlns:a16="http://schemas.microsoft.com/office/drawing/2014/main" id="{1C43D4DF-AE47-51B0-B148-C0F2D2CB7F34}"/>
              </a:ext>
            </a:extLst>
          </p:cNvPr>
          <p:cNvSpPr>
            <a:spLocks noGrp="1"/>
          </p:cNvSpPr>
          <p:nvPr>
            <p:ph type="body" idx="1"/>
          </p:nvPr>
        </p:nvSpPr>
        <p:spPr/>
        <p:txBody>
          <a:bodyPr/>
          <a:lstStyle/>
          <a:p>
            <a:r>
              <a:rPr lang="it-IT" sz="1600" dirty="0"/>
              <a:t>Un paper di fine 2023 sui limiti dei Transformer trovava che GPT-4 aveva una accuratezza zero-shot (compito su cui non è stato addestrato) per moltiplicazioni di 2 numeri di 3 cifre pari al </a:t>
            </a:r>
            <a:r>
              <a:rPr lang="it-IT" sz="1600" b="1" dirty="0"/>
              <a:t>59%</a:t>
            </a:r>
            <a:r>
              <a:rPr lang="it-IT" sz="1600" dirty="0"/>
              <a:t> </a:t>
            </a:r>
          </a:p>
          <a:p>
            <a:r>
              <a:rPr lang="it-IT" sz="1600" dirty="0" err="1"/>
              <a:t>Yann</a:t>
            </a:r>
            <a:r>
              <a:rPr lang="it-IT" sz="1600" dirty="0"/>
              <a:t> </a:t>
            </a:r>
            <a:r>
              <a:rPr lang="it-IT" sz="1600" dirty="0" err="1"/>
              <a:t>LeCun</a:t>
            </a:r>
            <a:r>
              <a:rPr lang="it-IT" sz="1600" dirty="0"/>
              <a:t> ha introdotto un semplice argomento per determinare la probabilità che la risposta di un modello </a:t>
            </a:r>
            <a:r>
              <a:rPr lang="it-IT" sz="1600" dirty="0" err="1"/>
              <a:t>autoregressivo</a:t>
            </a:r>
            <a:r>
              <a:rPr lang="it-IT" sz="1600" dirty="0"/>
              <a:t> sia corretta, cioè </a:t>
            </a:r>
            <a:r>
              <a:rPr lang="it-IT" sz="1600" b="1" dirty="0"/>
              <a:t>(1-e)</a:t>
            </a:r>
            <a:r>
              <a:rPr lang="it-IT" sz="1600" b="1" baseline="30000" dirty="0" err="1"/>
              <a:t>n</a:t>
            </a:r>
            <a:r>
              <a:rPr lang="it-IT" sz="1600" dirty="0"/>
              <a:t>, dove «e» è la probabilità di errore per ogni passo di predizione (1 token) e «</a:t>
            </a:r>
            <a:r>
              <a:rPr lang="it-IT" sz="1600" dirty="0" err="1"/>
              <a:t>n</a:t>
            </a:r>
            <a:r>
              <a:rPr lang="it-IT" sz="1600" dirty="0"/>
              <a:t>» è il numero di passi di predizione (quindi, se e=1% per 1000 token ≈ parole avremmo lo 0,004%)</a:t>
            </a:r>
          </a:p>
          <a:p>
            <a:r>
              <a:rPr lang="it-IT" sz="1600" dirty="0"/>
              <a:t>Allo stato i modelli più avanzati non mostrano capacità di </a:t>
            </a:r>
            <a:r>
              <a:rPr lang="it-IT" sz="1600" b="1" dirty="0"/>
              <a:t>ragionamento</a:t>
            </a:r>
            <a:r>
              <a:rPr lang="it-IT" sz="1600" dirty="0"/>
              <a:t> (deduttivo, induttivo, abduttivo e analogico) come gli esseri umani, non comprendono, non hanno una rappresentazione del mondo completa, non anticipano le conseguenze delle proprie azioni (pianificazione)</a:t>
            </a:r>
          </a:p>
          <a:p>
            <a:r>
              <a:rPr lang="it-IT" sz="1600" dirty="0"/>
              <a:t>Circa poi l’estensione al mondo fisico, è un ambito più complesso della sua mediazione linguistica e lo stato della ricerca degli </a:t>
            </a:r>
            <a:r>
              <a:rPr lang="it-IT" sz="1600" b="1" dirty="0"/>
              <a:t>agenti robotici </a:t>
            </a:r>
            <a:r>
              <a:rPr lang="it-IT" sz="1600" dirty="0"/>
              <a:t>è in una fase simile al </a:t>
            </a:r>
            <a:r>
              <a:rPr lang="it-IT" sz="1600" dirty="0" err="1"/>
              <a:t>pre</a:t>
            </a:r>
            <a:r>
              <a:rPr lang="it-IT" sz="1600" dirty="0"/>
              <a:t>-deep learning</a:t>
            </a:r>
          </a:p>
        </p:txBody>
      </p:sp>
    </p:spTree>
    <p:extLst>
      <p:ext uri="{BB962C8B-B14F-4D97-AF65-F5344CB8AC3E}">
        <p14:creationId xmlns:p14="http://schemas.microsoft.com/office/powerpoint/2010/main" val="19928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Il futuro</a:t>
            </a:r>
            <a:endParaRPr lang="it-IT" cap="small" dirty="0">
              <a:solidFill>
                <a:srgbClr val="00FA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latin typeface="+mj-lt"/>
              </a:rPr>
              <a:t>4</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sz="1800" b="1" cap="small" dirty="0">
                <a:solidFill>
                  <a:srgbClr val="FFFC00"/>
                </a:solidFill>
                <a:latin typeface="+mj-lt"/>
              </a:rPr>
              <a:t>IA importante come il fuoco per l’umanità</a:t>
            </a:r>
            <a:endParaRPr lang="it-IT" cap="small" dirty="0">
              <a:solidFill>
                <a:srgbClr val="00FA00"/>
              </a:solidFill>
              <a:latin typeface="+mj-lt"/>
            </a:endParaRPr>
          </a:p>
        </p:txBody>
      </p:sp>
    </p:spTree>
    <p:extLst>
      <p:ext uri="{BB962C8B-B14F-4D97-AF65-F5344CB8AC3E}">
        <p14:creationId xmlns:p14="http://schemas.microsoft.com/office/powerpoint/2010/main" val="57415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F082F85-0512-B587-FEAB-D4F0C4E83A70}"/>
              </a:ext>
            </a:extLst>
          </p:cNvPr>
          <p:cNvSpPr>
            <a:spLocks noGrp="1"/>
          </p:cNvSpPr>
          <p:nvPr>
            <p:ph type="title"/>
          </p:nvPr>
        </p:nvSpPr>
        <p:spPr/>
        <p:txBody>
          <a:bodyPr>
            <a:noAutofit/>
          </a:bodyPr>
          <a:lstStyle/>
          <a:p>
            <a:r>
              <a:rPr lang="it-IT" dirty="0"/>
              <a:t>L’IA è più importante dell’invenzione del </a:t>
            </a:r>
            <a:r>
              <a:rPr lang="it-IT" b="1" dirty="0"/>
              <a:t>fuoco</a:t>
            </a:r>
            <a:endParaRPr lang="it-IT" dirty="0"/>
          </a:p>
        </p:txBody>
      </p:sp>
      <p:pic>
        <p:nvPicPr>
          <p:cNvPr id="11" name="Immagine 10" descr="Immagine che contiene testo, Viso umano, persona, uomo&#10;&#10;Descrizione generata automaticamente">
            <a:extLst>
              <a:ext uri="{FF2B5EF4-FFF2-40B4-BE49-F238E27FC236}">
                <a16:creationId xmlns:a16="http://schemas.microsoft.com/office/drawing/2014/main" id="{41FFE414-1741-8210-441C-2D2D12DDBF93}"/>
              </a:ext>
            </a:extLst>
          </p:cNvPr>
          <p:cNvPicPr>
            <a:picLocks noChangeAspect="1"/>
          </p:cNvPicPr>
          <p:nvPr/>
        </p:nvPicPr>
        <p:blipFill rotWithShape="1">
          <a:blip r:embed="rId3"/>
          <a:srcRect r="7170"/>
          <a:stretch/>
        </p:blipFill>
        <p:spPr>
          <a:xfrm>
            <a:off x="0" y="1113347"/>
            <a:ext cx="3946135" cy="3634858"/>
          </a:xfrm>
          <a:prstGeom prst="rect">
            <a:avLst/>
          </a:prstGeom>
        </p:spPr>
      </p:pic>
      <p:pic>
        <p:nvPicPr>
          <p:cNvPr id="7" name="Immagine 6" descr="Immagine che contiene testo, uomo, Viso umano, persona&#10;&#10;Descrizione generata automaticamente">
            <a:extLst>
              <a:ext uri="{FF2B5EF4-FFF2-40B4-BE49-F238E27FC236}">
                <a16:creationId xmlns:a16="http://schemas.microsoft.com/office/drawing/2014/main" id="{928029B5-238E-16C0-AA3D-B300A80AF320}"/>
              </a:ext>
            </a:extLst>
          </p:cNvPr>
          <p:cNvPicPr>
            <a:picLocks noChangeAspect="1"/>
          </p:cNvPicPr>
          <p:nvPr/>
        </p:nvPicPr>
        <p:blipFill>
          <a:blip r:embed="rId4"/>
          <a:stretch>
            <a:fillRect/>
          </a:stretch>
        </p:blipFill>
        <p:spPr>
          <a:xfrm>
            <a:off x="3191256" y="1528984"/>
            <a:ext cx="5952744" cy="2717123"/>
          </a:xfrm>
          <a:prstGeom prst="rect">
            <a:avLst/>
          </a:prstGeom>
        </p:spPr>
      </p:pic>
      <p:sp>
        <p:nvSpPr>
          <p:cNvPr id="8" name="CasellaDiTesto 7">
            <a:extLst>
              <a:ext uri="{FF2B5EF4-FFF2-40B4-BE49-F238E27FC236}">
                <a16:creationId xmlns:a16="http://schemas.microsoft.com/office/drawing/2014/main" id="{29E89915-C6F9-1A83-BAD8-A833DFC0D0CB}"/>
              </a:ext>
            </a:extLst>
          </p:cNvPr>
          <p:cNvSpPr txBox="1"/>
          <p:nvPr/>
        </p:nvSpPr>
        <p:spPr>
          <a:xfrm>
            <a:off x="2074332" y="1840486"/>
            <a:ext cx="669036" cy="307777"/>
          </a:xfrm>
          <a:prstGeom prst="rect">
            <a:avLst/>
          </a:prstGeom>
          <a:noFill/>
        </p:spPr>
        <p:txBody>
          <a:bodyPr wrap="square" rtlCol="0">
            <a:spAutoFit/>
          </a:bodyPr>
          <a:lstStyle/>
          <a:p>
            <a:r>
              <a:rPr lang="it-IT" b="1" dirty="0">
                <a:solidFill>
                  <a:srgbClr val="FFFF00"/>
                </a:solidFill>
                <a:highlight>
                  <a:srgbClr val="0432FF"/>
                </a:highlight>
                <a:latin typeface="+mj-lt"/>
              </a:rPr>
              <a:t>2018</a:t>
            </a:r>
          </a:p>
        </p:txBody>
      </p:sp>
      <p:sp>
        <p:nvSpPr>
          <p:cNvPr id="9" name="CasellaDiTesto 8">
            <a:extLst>
              <a:ext uri="{FF2B5EF4-FFF2-40B4-BE49-F238E27FC236}">
                <a16:creationId xmlns:a16="http://schemas.microsoft.com/office/drawing/2014/main" id="{682E852A-9816-F71E-18E7-0E0F6F9AD915}"/>
              </a:ext>
            </a:extLst>
          </p:cNvPr>
          <p:cNvSpPr txBox="1"/>
          <p:nvPr/>
        </p:nvSpPr>
        <p:spPr>
          <a:xfrm>
            <a:off x="4570768" y="1475644"/>
            <a:ext cx="669036" cy="307777"/>
          </a:xfrm>
          <a:prstGeom prst="rect">
            <a:avLst/>
          </a:prstGeom>
          <a:noFill/>
        </p:spPr>
        <p:txBody>
          <a:bodyPr wrap="square" rtlCol="0">
            <a:spAutoFit/>
          </a:bodyPr>
          <a:lstStyle/>
          <a:p>
            <a:r>
              <a:rPr lang="it-IT" b="1" dirty="0">
                <a:solidFill>
                  <a:srgbClr val="FFFF00"/>
                </a:solidFill>
                <a:highlight>
                  <a:srgbClr val="0432FF"/>
                </a:highlight>
                <a:latin typeface="+mj-lt"/>
              </a:rPr>
              <a:t>2023</a:t>
            </a:r>
          </a:p>
        </p:txBody>
      </p:sp>
    </p:spTree>
    <p:extLst>
      <p:ext uri="{BB962C8B-B14F-4D97-AF65-F5344CB8AC3E}">
        <p14:creationId xmlns:p14="http://schemas.microsoft.com/office/powerpoint/2010/main" val="15508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B0FE9D7-296C-C546-E45A-D9CADAC50363}"/>
              </a:ext>
            </a:extLst>
          </p:cNvPr>
          <p:cNvSpPr>
            <a:spLocks noGrp="1"/>
          </p:cNvSpPr>
          <p:nvPr>
            <p:ph type="title"/>
          </p:nvPr>
        </p:nvSpPr>
        <p:spPr>
          <a:xfrm>
            <a:off x="180000" y="164938"/>
            <a:ext cx="8781536" cy="572700"/>
          </a:xfrm>
        </p:spPr>
        <p:txBody>
          <a:bodyPr/>
          <a:lstStyle/>
          <a:p>
            <a:r>
              <a:rPr lang="it-IT" dirty="0"/>
              <a:t>Un’esplosione di produttività</a:t>
            </a:r>
          </a:p>
        </p:txBody>
      </p:sp>
      <p:sp>
        <p:nvSpPr>
          <p:cNvPr id="9" name="Segnaposto testo 8">
            <a:extLst>
              <a:ext uri="{FF2B5EF4-FFF2-40B4-BE49-F238E27FC236}">
                <a16:creationId xmlns:a16="http://schemas.microsoft.com/office/drawing/2014/main" id="{DB7BE8A2-55FC-266D-1364-5AF2D22238CC}"/>
              </a:ext>
            </a:extLst>
          </p:cNvPr>
          <p:cNvSpPr>
            <a:spLocks noGrp="1"/>
          </p:cNvSpPr>
          <p:nvPr>
            <p:ph type="body" idx="1"/>
          </p:nvPr>
        </p:nvSpPr>
        <p:spPr>
          <a:xfrm>
            <a:off x="180975" y="738188"/>
            <a:ext cx="2405706" cy="4240212"/>
          </a:xfrm>
        </p:spPr>
        <p:txBody>
          <a:bodyPr/>
          <a:lstStyle/>
          <a:p>
            <a:r>
              <a:rPr lang="it-IT" sz="1600" dirty="0"/>
              <a:t>Una polivalenza effettiva, da una indagine di fine 2023, si otterrà al 50% nel 2047, cioè 13 anni prima rispetto al 2022</a:t>
            </a:r>
          </a:p>
          <a:p>
            <a:r>
              <a:rPr lang="it-IT" sz="1600" dirty="0"/>
              <a:t>Rispetto ad altre grandi rivoluzioni tecnologiche, l’aspettativa è che la polivalenza abbia un impatto più veloce e maggiore</a:t>
            </a:r>
          </a:p>
        </p:txBody>
      </p:sp>
      <p:pic>
        <p:nvPicPr>
          <p:cNvPr id="11" name="Immagine 10" descr="Immagine che contiene testo, Diagramma, schermata, Carattere&#10;&#10;Descrizione generata automaticamente">
            <a:extLst>
              <a:ext uri="{FF2B5EF4-FFF2-40B4-BE49-F238E27FC236}">
                <a16:creationId xmlns:a16="http://schemas.microsoft.com/office/drawing/2014/main" id="{9BA8D053-65BB-86C1-9C8B-86FE59E4E2FD}"/>
              </a:ext>
            </a:extLst>
          </p:cNvPr>
          <p:cNvPicPr>
            <a:picLocks noChangeAspect="1"/>
          </p:cNvPicPr>
          <p:nvPr/>
        </p:nvPicPr>
        <p:blipFill rotWithShape="1">
          <a:blip r:embed="rId3"/>
          <a:srcRect l="15038" t="10842" r="14735"/>
          <a:stretch/>
        </p:blipFill>
        <p:spPr>
          <a:xfrm>
            <a:off x="2529016" y="764509"/>
            <a:ext cx="6532605" cy="4378991"/>
          </a:xfrm>
          <a:prstGeom prst="rect">
            <a:avLst/>
          </a:prstGeom>
        </p:spPr>
      </p:pic>
    </p:spTree>
    <p:extLst>
      <p:ext uri="{BB962C8B-B14F-4D97-AF65-F5344CB8AC3E}">
        <p14:creationId xmlns:p14="http://schemas.microsoft.com/office/powerpoint/2010/main" val="358997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9F27A210-0B7D-7DE6-20D2-7C1616E3BCA7}"/>
              </a:ext>
            </a:extLst>
          </p:cNvPr>
          <p:cNvSpPr>
            <a:spLocks noGrp="1"/>
          </p:cNvSpPr>
          <p:nvPr>
            <p:ph type="title"/>
          </p:nvPr>
        </p:nvSpPr>
        <p:spPr/>
        <p:txBody>
          <a:bodyPr/>
          <a:lstStyle/>
          <a:p>
            <a:r>
              <a:rPr lang="it-IT" dirty="0"/>
              <a:t>Conclusioni: fuoco cammina con me</a:t>
            </a:r>
          </a:p>
        </p:txBody>
      </p:sp>
      <p:sp>
        <p:nvSpPr>
          <p:cNvPr id="5" name="Segnaposto testo 4">
            <a:extLst>
              <a:ext uri="{FF2B5EF4-FFF2-40B4-BE49-F238E27FC236}">
                <a16:creationId xmlns:a16="http://schemas.microsoft.com/office/drawing/2014/main" id="{EF875AEB-55CE-762C-0CF5-D82673E0D8CF}"/>
              </a:ext>
            </a:extLst>
          </p:cNvPr>
          <p:cNvSpPr>
            <a:spLocks noGrp="1"/>
          </p:cNvSpPr>
          <p:nvPr>
            <p:ph type="body" idx="1"/>
          </p:nvPr>
        </p:nvSpPr>
        <p:spPr/>
        <p:txBody>
          <a:bodyPr/>
          <a:lstStyle/>
          <a:p>
            <a:r>
              <a:rPr lang="it-IT" sz="1600" dirty="0"/>
              <a:t>La </a:t>
            </a:r>
            <a:r>
              <a:rPr lang="it-IT" sz="1600" b="1" dirty="0" err="1"/>
              <a:t>GenAI</a:t>
            </a:r>
            <a:r>
              <a:rPr lang="it-IT" sz="1600" b="1" dirty="0"/>
              <a:t> polivalente </a:t>
            </a:r>
            <a:r>
              <a:rPr lang="it-IT" sz="1600" dirty="0"/>
              <a:t>è una tecnologia </a:t>
            </a:r>
            <a:r>
              <a:rPr lang="it-IT" sz="1600" b="1" dirty="0"/>
              <a:t>amplificante</a:t>
            </a:r>
            <a:r>
              <a:rPr lang="it-IT" sz="1600" dirty="0"/>
              <a:t> la nostra intelligenza, cioè la capacità distintiva degli esseri umani, largamente ignota e poco controllabile, il che pone numerose sfide</a:t>
            </a:r>
          </a:p>
          <a:p>
            <a:r>
              <a:rPr lang="it-IT" sz="1600" dirty="0"/>
              <a:t>Nessuno può rimanere a guardare e aspettare di coglierne i benefici, magari sperando in un costo marginalmente minore, </a:t>
            </a:r>
            <a:r>
              <a:rPr lang="it-IT" sz="1600" b="1" dirty="0"/>
              <a:t>agendo ad ogni livello</a:t>
            </a:r>
          </a:p>
          <a:p>
            <a:r>
              <a:rPr lang="it-IT" sz="1600" dirty="0"/>
              <a:t>Personale: è una </a:t>
            </a:r>
            <a:r>
              <a:rPr lang="it-IT" sz="1600" b="1" dirty="0"/>
              <a:t>protesi cognitiva </a:t>
            </a:r>
            <a:r>
              <a:rPr lang="it-IT" sz="1600" dirty="0"/>
              <a:t>da adattare a se stessi per estendere la capacità di risolvere problemi, generare idee e comprendere complessità</a:t>
            </a:r>
          </a:p>
          <a:p>
            <a:r>
              <a:rPr lang="it-IT" sz="1600" dirty="0"/>
              <a:t>Lavorativo: bisogna digitalizzare le aziende e le istituzioni, perché le loro operazioni producano un flusso continuo di dati alimentanti modelli operanti localmente: questo </a:t>
            </a:r>
            <a:r>
              <a:rPr lang="it-IT" sz="1600" b="1" dirty="0"/>
              <a:t>feedback virtuoso </a:t>
            </a:r>
            <a:r>
              <a:rPr lang="it-IT" sz="1600" dirty="0"/>
              <a:t>coinvolge agenti di processo, macchinari, sensori e personale, tutti potenziati attraverso l'utilizzo della </a:t>
            </a:r>
            <a:r>
              <a:rPr lang="it-IT" sz="1600" dirty="0" err="1"/>
              <a:t>GenAI</a:t>
            </a:r>
            <a:r>
              <a:rPr lang="it-IT" sz="1600" dirty="0"/>
              <a:t> per produrre valore</a:t>
            </a:r>
          </a:p>
          <a:p>
            <a:r>
              <a:rPr lang="it-IT" sz="1600" dirty="0"/>
              <a:t>Sociale: dobbiamo essere agenti di cambiamento in modo che tutti possano accedere in modo </a:t>
            </a:r>
            <a:r>
              <a:rPr lang="it-IT" sz="1600" b="1" dirty="0"/>
              <a:t>equo</a:t>
            </a:r>
            <a:r>
              <a:rPr lang="it-IT" sz="1600" dirty="0"/>
              <a:t> e </a:t>
            </a:r>
            <a:r>
              <a:rPr lang="it-IT" sz="1600" b="1" dirty="0"/>
              <a:t>incondizionato</a:t>
            </a:r>
            <a:r>
              <a:rPr lang="it-IT" sz="1600" dirty="0"/>
              <a:t> alla </a:t>
            </a:r>
            <a:r>
              <a:rPr lang="it-IT" sz="1600" dirty="0" err="1"/>
              <a:t>GenAI</a:t>
            </a:r>
            <a:r>
              <a:rPr lang="it-IT" sz="1600" dirty="0"/>
              <a:t> polivalente, in un quadro di disponibilità attiva (creando professionalità e infrastruttura) più che repressiva</a:t>
            </a:r>
          </a:p>
        </p:txBody>
      </p:sp>
    </p:spTree>
    <p:extLst>
      <p:ext uri="{BB962C8B-B14F-4D97-AF65-F5344CB8AC3E}">
        <p14:creationId xmlns:p14="http://schemas.microsoft.com/office/powerpoint/2010/main" val="36942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BD7481-6804-FE81-9213-5C9843F1C70E}"/>
              </a:ext>
            </a:extLst>
          </p:cNvPr>
          <p:cNvSpPr>
            <a:spLocks noGrp="1"/>
          </p:cNvSpPr>
          <p:nvPr>
            <p:ph type="title"/>
          </p:nvPr>
        </p:nvSpPr>
        <p:spPr/>
        <p:txBody>
          <a:bodyPr/>
          <a:lstStyle/>
          <a:p>
            <a:r>
              <a:rPr lang="it-IT" dirty="0"/>
              <a:t>Trend della </a:t>
            </a:r>
            <a:r>
              <a:rPr lang="it-IT" dirty="0" err="1"/>
              <a:t>GenAI</a:t>
            </a:r>
            <a:r>
              <a:rPr lang="it-IT" dirty="0"/>
              <a:t>: sistemi composti</a:t>
            </a:r>
          </a:p>
        </p:txBody>
      </p:sp>
      <p:sp>
        <p:nvSpPr>
          <p:cNvPr id="3" name="Segnaposto testo 2">
            <a:extLst>
              <a:ext uri="{FF2B5EF4-FFF2-40B4-BE49-F238E27FC236}">
                <a16:creationId xmlns:a16="http://schemas.microsoft.com/office/drawing/2014/main" id="{8C29DAA6-4799-B69B-612F-F576F91C29BB}"/>
              </a:ext>
            </a:extLst>
          </p:cNvPr>
          <p:cNvSpPr>
            <a:spLocks noGrp="1"/>
          </p:cNvSpPr>
          <p:nvPr>
            <p:ph type="body" idx="1"/>
          </p:nvPr>
        </p:nvSpPr>
        <p:spPr>
          <a:xfrm>
            <a:off x="181232" y="830095"/>
            <a:ext cx="3880406" cy="4053190"/>
          </a:xfrm>
        </p:spPr>
        <p:txBody>
          <a:bodyPr/>
          <a:lstStyle/>
          <a:p>
            <a:r>
              <a:rPr lang="it-IT" sz="1400" dirty="0" err="1">
                <a:latin typeface="+mj-lt"/>
              </a:rPr>
              <a:t>AlphaCode</a:t>
            </a:r>
            <a:r>
              <a:rPr lang="it-IT" sz="1400" dirty="0">
                <a:latin typeface="+mj-lt"/>
              </a:rPr>
              <a:t> 2 (Google):</a:t>
            </a:r>
          </a:p>
          <a:p>
            <a:pPr lvl="1"/>
            <a:r>
              <a:rPr lang="it-IT" sz="1400" b="0" dirty="0">
                <a:effectLst/>
                <a:latin typeface="+mj-lt"/>
              </a:rPr>
              <a:t>LLM </a:t>
            </a:r>
            <a:r>
              <a:rPr lang="it-IT" dirty="0"/>
              <a:t>p</a:t>
            </a:r>
            <a:r>
              <a:rPr lang="it-IT" sz="1400" b="0" dirty="0">
                <a:effectLst/>
                <a:latin typeface="+mj-lt"/>
              </a:rPr>
              <a:t>erfezionato sul task specifico di generazione e valutazione di codice + Modulo di esecuzione del codice + Modello di clustering delle soluz</a:t>
            </a:r>
            <a:r>
              <a:rPr lang="it-IT" dirty="0"/>
              <a:t>ioni</a:t>
            </a:r>
            <a:endParaRPr lang="it-IT" sz="1400" b="0" dirty="0">
              <a:effectLst/>
              <a:latin typeface="+mj-lt"/>
            </a:endParaRPr>
          </a:p>
          <a:p>
            <a:pPr lvl="1"/>
            <a:r>
              <a:rPr lang="it-IT" dirty="0">
                <a:latin typeface="+mj-lt"/>
              </a:rPr>
              <a:t>Genera fino a 1 milione di soluzioni per un problema di scrittura di codice, quindi le filtra e gli assegna un punteggio</a:t>
            </a:r>
          </a:p>
          <a:p>
            <a:pPr lvl="1"/>
            <a:r>
              <a:rPr lang="it-IT" dirty="0">
                <a:latin typeface="+mj-lt"/>
              </a:rPr>
              <a:t>Raggiunge l'85° percentile dell’insieme di sviluppatori partecipanti a concorsi di scrittura di codice</a:t>
            </a:r>
          </a:p>
          <a:p>
            <a:pPr lvl="1"/>
            <a:endParaRPr lang="it-IT" dirty="0"/>
          </a:p>
        </p:txBody>
      </p:sp>
      <p:pic>
        <p:nvPicPr>
          <p:cNvPr id="7" name="Immagine 6" descr="Immagine che contiene testo, schermata, diagramma, numero&#10;&#10;Descrizione generata automaticamente">
            <a:extLst>
              <a:ext uri="{FF2B5EF4-FFF2-40B4-BE49-F238E27FC236}">
                <a16:creationId xmlns:a16="http://schemas.microsoft.com/office/drawing/2014/main" id="{276A6E7C-A85B-08FC-DC3E-3B5C4D1CE46A}"/>
              </a:ext>
            </a:extLst>
          </p:cNvPr>
          <p:cNvPicPr>
            <a:picLocks noChangeAspect="1"/>
          </p:cNvPicPr>
          <p:nvPr/>
        </p:nvPicPr>
        <p:blipFill>
          <a:blip r:embed="rId3"/>
          <a:stretch>
            <a:fillRect/>
          </a:stretch>
        </p:blipFill>
        <p:spPr>
          <a:xfrm>
            <a:off x="4160874" y="858619"/>
            <a:ext cx="4711444" cy="4024666"/>
          </a:xfrm>
          <a:prstGeom prst="rect">
            <a:avLst/>
          </a:prstGeom>
        </p:spPr>
      </p:pic>
      <p:sp>
        <p:nvSpPr>
          <p:cNvPr id="8" name="Segnaposto testo 2">
            <a:extLst>
              <a:ext uri="{FF2B5EF4-FFF2-40B4-BE49-F238E27FC236}">
                <a16:creationId xmlns:a16="http://schemas.microsoft.com/office/drawing/2014/main" id="{8EACCC84-CEF6-544C-0F9F-32446BD0264A}"/>
              </a:ext>
            </a:extLst>
          </p:cNvPr>
          <p:cNvSpPr txBox="1">
            <a:spLocks/>
          </p:cNvSpPr>
          <p:nvPr/>
        </p:nvSpPr>
        <p:spPr>
          <a:xfrm>
            <a:off x="181232" y="830095"/>
            <a:ext cx="3880406"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dirty="0" err="1"/>
              <a:t>AlphaGeometry</a:t>
            </a:r>
            <a:r>
              <a:rPr lang="it-IT" dirty="0"/>
              <a:t> (Google):</a:t>
            </a:r>
          </a:p>
          <a:p>
            <a:pPr lvl="1"/>
            <a:r>
              <a:rPr lang="it-IT" dirty="0"/>
              <a:t>LLM perfezionato su dataset specifico + Motore matematico simbolico</a:t>
            </a:r>
          </a:p>
          <a:p>
            <a:pPr lvl="1"/>
            <a:r>
              <a:rPr lang="it-IT" dirty="0"/>
              <a:t>Suggerisce iterativamente le costruzioni geometriche tramite LLM e controlla i fatti dedotti dal motore simbolico</a:t>
            </a:r>
          </a:p>
          <a:p>
            <a:pPr lvl="1"/>
            <a:r>
              <a:rPr lang="it-IT" dirty="0"/>
              <a:t>Risultati tra medaglia d'argento e d'oro alle Olimpiadi Internazionali di Matematica su test a tempo</a:t>
            </a:r>
          </a:p>
          <a:p>
            <a:pPr lvl="1"/>
            <a:endParaRPr lang="it-IT" dirty="0"/>
          </a:p>
          <a:p>
            <a:pPr lvl="1"/>
            <a:endParaRPr lang="it-IT" dirty="0"/>
          </a:p>
        </p:txBody>
      </p:sp>
      <p:pic>
        <p:nvPicPr>
          <p:cNvPr id="9" name="Picture 4" descr="Figure showing the process of AlphaGeometry solving a simple problem.">
            <a:extLst>
              <a:ext uri="{FF2B5EF4-FFF2-40B4-BE49-F238E27FC236}">
                <a16:creationId xmlns:a16="http://schemas.microsoft.com/office/drawing/2014/main" id="{43CD766D-D3A7-D84C-199D-B41BA63E8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034" y="2070691"/>
            <a:ext cx="5124966" cy="1622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 visual illustration of Medprompt performance on the MedQA benchmark. Moving from left to right on a horizontal line, the illustration shows how different Medprompt components and additive contributions improve accuracy starting with zero-shot at 81.7 accuracy, to random few-shot at 83.9 accuracy, to random few-shot, chain-of-thought at 87.3 accuracy, to kNN, few-shot, chain-of-thought at 88.4 accuracy, to ensemble with choice shuffle at 90.2 accuracy.">
            <a:extLst>
              <a:ext uri="{FF2B5EF4-FFF2-40B4-BE49-F238E27FC236}">
                <a16:creationId xmlns:a16="http://schemas.microsoft.com/office/drawing/2014/main" id="{5E2893EE-8517-97EF-70BC-D7AE26E38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694" y="2320427"/>
            <a:ext cx="5146158" cy="2619537"/>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testo 2">
            <a:extLst>
              <a:ext uri="{FF2B5EF4-FFF2-40B4-BE49-F238E27FC236}">
                <a16:creationId xmlns:a16="http://schemas.microsoft.com/office/drawing/2014/main" id="{C31EC6C1-BBB7-B200-D8F9-23BA9D7E0F2E}"/>
              </a:ext>
            </a:extLst>
          </p:cNvPr>
          <p:cNvSpPr txBox="1">
            <a:spLocks/>
          </p:cNvSpPr>
          <p:nvPr/>
        </p:nvSpPr>
        <p:spPr>
          <a:xfrm>
            <a:off x="181231" y="830095"/>
            <a:ext cx="3658269"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dirty="0" err="1"/>
              <a:t>Medprompt</a:t>
            </a:r>
            <a:r>
              <a:rPr lang="it-IT" dirty="0"/>
              <a:t> (Microsoft):</a:t>
            </a:r>
            <a:endParaRPr lang="it-IT" sz="1800" dirty="0"/>
          </a:p>
          <a:p>
            <a:pPr lvl="1" fontAlgn="ctr"/>
            <a:r>
              <a:rPr lang="it-IT" dirty="0"/>
              <a:t>Basato su GPT-4</a:t>
            </a:r>
            <a:r>
              <a:rPr lang="it-IT" sz="1800" dirty="0"/>
              <a:t> + </a:t>
            </a:r>
            <a:r>
              <a:rPr lang="it-IT" dirty="0"/>
              <a:t>Ricerca </a:t>
            </a:r>
            <a:r>
              <a:rPr lang="it-IT" dirty="0" err="1"/>
              <a:t>nearest-neighbor</a:t>
            </a:r>
            <a:r>
              <a:rPr lang="it-IT" dirty="0"/>
              <a:t> in un database di esempi corretti + Generazione di esempi di passaggi di ragionamento generati da LLM e di molteplici risposte combinate in una risposta finale</a:t>
            </a:r>
            <a:endParaRPr lang="it-IT" sz="1800" dirty="0"/>
          </a:p>
          <a:p>
            <a:pPr lvl="1" fontAlgn="ctr"/>
            <a:r>
              <a:rPr lang="it-IT" dirty="0"/>
              <a:t>Risponde a domande mediche cercando esempi simili per costruire un prompt con pochi di questi</a:t>
            </a:r>
          </a:p>
          <a:p>
            <a:pPr lvl="1" fontAlgn="ctr"/>
            <a:r>
              <a:rPr lang="it-IT" dirty="0"/>
              <a:t>Per la prima volta sorpassa la soglia del 90% sul dataset </a:t>
            </a:r>
            <a:r>
              <a:rPr lang="it-IT" dirty="0" err="1"/>
              <a:t>MedQA</a:t>
            </a:r>
            <a:endParaRPr lang="it-IT" sz="1800" dirty="0"/>
          </a:p>
          <a:p>
            <a:pPr lvl="2"/>
            <a:endParaRPr lang="it-IT" dirty="0">
              <a:latin typeface="+mj-lt"/>
            </a:endParaRPr>
          </a:p>
          <a:p>
            <a:pPr lvl="1"/>
            <a:endParaRPr lang="it-IT" dirty="0"/>
          </a:p>
        </p:txBody>
      </p:sp>
      <p:sp>
        <p:nvSpPr>
          <p:cNvPr id="12" name="CasellaDiTesto 11">
            <a:extLst>
              <a:ext uri="{FF2B5EF4-FFF2-40B4-BE49-F238E27FC236}">
                <a16:creationId xmlns:a16="http://schemas.microsoft.com/office/drawing/2014/main" id="{27401206-7173-9005-0BD6-4D5F954D5029}"/>
              </a:ext>
            </a:extLst>
          </p:cNvPr>
          <p:cNvSpPr txBox="1"/>
          <p:nvPr/>
        </p:nvSpPr>
        <p:spPr>
          <a:xfrm>
            <a:off x="3705986" y="823769"/>
            <a:ext cx="5438014" cy="1200329"/>
          </a:xfrm>
          <a:prstGeom prst="rect">
            <a:avLst/>
          </a:prstGeom>
          <a:noFill/>
        </p:spPr>
        <p:txBody>
          <a:bodyPr wrap="square" rtlCol="0">
            <a:spAutoFit/>
          </a:bodyPr>
          <a:lstStyle/>
          <a:p>
            <a:pPr marL="158750" indent="0">
              <a:buNone/>
            </a:pPr>
            <a:r>
              <a:rPr lang="it-IT" sz="800" i="1" dirty="0">
                <a:latin typeface="Century Gothic" panose="020B0502020202020204" pitchFamily="34" charset="0"/>
              </a:rPr>
              <a:t>A 57-year-old man </a:t>
            </a:r>
            <a:r>
              <a:rPr lang="it-IT" sz="800" i="1" dirty="0" err="1">
                <a:latin typeface="Century Gothic" panose="020B0502020202020204" pitchFamily="34" charset="0"/>
              </a:rPr>
              <a:t>presents</a:t>
            </a:r>
            <a:r>
              <a:rPr lang="it-IT" sz="800" i="1" dirty="0">
                <a:latin typeface="Century Gothic" panose="020B0502020202020204" pitchFamily="34" charset="0"/>
              </a:rPr>
              <a:t> to </a:t>
            </a:r>
            <a:r>
              <a:rPr lang="it-IT" sz="800" i="1" dirty="0" err="1">
                <a:latin typeface="Century Gothic" panose="020B0502020202020204" pitchFamily="34" charset="0"/>
              </a:rPr>
              <a:t>his</a:t>
            </a:r>
            <a:r>
              <a:rPr lang="it-IT" sz="800" i="1" dirty="0">
                <a:latin typeface="Century Gothic" panose="020B0502020202020204" pitchFamily="34" charset="0"/>
              </a:rPr>
              <a:t> </a:t>
            </a:r>
            <a:r>
              <a:rPr lang="it-IT" sz="800" i="1" dirty="0" err="1">
                <a:latin typeface="Century Gothic" panose="020B0502020202020204" pitchFamily="34" charset="0"/>
              </a:rPr>
              <a:t>primary</a:t>
            </a:r>
            <a:r>
              <a:rPr lang="it-IT" sz="800" i="1" dirty="0">
                <a:latin typeface="Century Gothic" panose="020B0502020202020204" pitchFamily="34" charset="0"/>
              </a:rPr>
              <a:t> care </a:t>
            </a:r>
            <a:r>
              <a:rPr lang="it-IT" sz="800" i="1" dirty="0" err="1">
                <a:latin typeface="Century Gothic" panose="020B0502020202020204" pitchFamily="34" charset="0"/>
              </a:rPr>
              <a:t>physician</a:t>
            </a:r>
            <a:r>
              <a:rPr lang="it-IT" sz="800" i="1" dirty="0">
                <a:latin typeface="Century Gothic" panose="020B0502020202020204" pitchFamily="34" charset="0"/>
              </a:rPr>
              <a:t> with a 2-month history of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upper</a:t>
            </a:r>
            <a:r>
              <a:rPr lang="it-IT" sz="800" i="1" dirty="0">
                <a:latin typeface="Century Gothic" panose="020B0502020202020204" pitchFamily="34" charset="0"/>
              </a:rPr>
              <a:t> and </a:t>
            </a:r>
            <a:r>
              <a:rPr lang="it-IT" sz="800" i="1" dirty="0" err="1">
                <a:latin typeface="Century Gothic" panose="020B0502020202020204" pitchFamily="34" charset="0"/>
              </a:rPr>
              <a:t>lower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a:t>
            </a:r>
            <a:r>
              <a:rPr lang="it-IT" sz="800" i="1" dirty="0" err="1">
                <a:latin typeface="Century Gothic" panose="020B0502020202020204" pitchFamily="34" charset="0"/>
              </a:rPr>
              <a:t>weakness</a:t>
            </a:r>
            <a:r>
              <a:rPr lang="it-IT" sz="800" i="1" dirty="0">
                <a:latin typeface="Century Gothic" panose="020B0502020202020204" pitchFamily="34" charset="0"/>
              </a:rPr>
              <a:t>.  He </a:t>
            </a:r>
            <a:r>
              <a:rPr lang="it-IT" sz="800" i="1" dirty="0" err="1">
                <a:latin typeface="Century Gothic" panose="020B0502020202020204" pitchFamily="34" charset="0"/>
              </a:rPr>
              <a:t>noticed</a:t>
            </a:r>
            <a:r>
              <a:rPr lang="it-IT" sz="800" i="1" dirty="0">
                <a:latin typeface="Century Gothic" panose="020B0502020202020204" pitchFamily="34" charset="0"/>
              </a:rPr>
              <a:t> the </a:t>
            </a:r>
            <a:r>
              <a:rPr lang="it-IT" sz="800" i="1" dirty="0" err="1">
                <a:latin typeface="Century Gothic" panose="020B0502020202020204" pitchFamily="34" charset="0"/>
              </a:rPr>
              <a:t>weakness</a:t>
            </a:r>
            <a:r>
              <a:rPr lang="it-IT" sz="800" i="1" dirty="0">
                <a:latin typeface="Century Gothic" panose="020B0502020202020204" pitchFamily="34" charset="0"/>
              </a:rPr>
              <a:t> </a:t>
            </a:r>
            <a:r>
              <a:rPr lang="it-IT" sz="800" i="1" dirty="0" err="1">
                <a:latin typeface="Century Gothic" panose="020B0502020202020204" pitchFamily="34" charset="0"/>
              </a:rPr>
              <a:t>when</a:t>
            </a:r>
            <a:r>
              <a:rPr lang="it-IT" sz="800" i="1" dirty="0">
                <a:latin typeface="Century Gothic" panose="020B0502020202020204" pitchFamily="34" charset="0"/>
              </a:rPr>
              <a:t> he </a:t>
            </a:r>
            <a:r>
              <a:rPr lang="it-IT" sz="800" i="1" dirty="0" err="1">
                <a:latin typeface="Century Gothic" panose="020B0502020202020204" pitchFamily="34" charset="0"/>
              </a:rPr>
              <a:t>started</a:t>
            </a:r>
            <a:r>
              <a:rPr lang="it-IT" sz="800" i="1" dirty="0">
                <a:latin typeface="Century Gothic" panose="020B0502020202020204" pitchFamily="34" charset="0"/>
              </a:rPr>
              <a:t> </a:t>
            </a:r>
            <a:r>
              <a:rPr lang="it-IT" sz="800" i="1" dirty="0" err="1">
                <a:latin typeface="Century Gothic" panose="020B0502020202020204" pitchFamily="34" charset="0"/>
              </a:rPr>
              <a:t>falling</a:t>
            </a:r>
            <a:r>
              <a:rPr lang="it-IT" sz="800" i="1" dirty="0">
                <a:latin typeface="Century Gothic" panose="020B0502020202020204" pitchFamily="34" charset="0"/>
              </a:rPr>
              <a:t> far more </a:t>
            </a:r>
            <a:r>
              <a:rPr lang="it-IT" sz="800" i="1" dirty="0" err="1">
                <a:latin typeface="Century Gothic" panose="020B0502020202020204" pitchFamily="34" charset="0"/>
              </a:rPr>
              <a:t>frequently</a:t>
            </a:r>
            <a:r>
              <a:rPr lang="it-IT" sz="800" i="1" dirty="0">
                <a:latin typeface="Century Gothic" panose="020B0502020202020204" pitchFamily="34" charset="0"/>
              </a:rPr>
              <a:t> </a:t>
            </a:r>
            <a:r>
              <a:rPr lang="it-IT" sz="800" i="1" dirty="0" err="1">
                <a:latin typeface="Century Gothic" panose="020B0502020202020204" pitchFamily="34" charset="0"/>
              </a:rPr>
              <a:t>while</a:t>
            </a:r>
            <a:r>
              <a:rPr lang="it-IT" sz="800" i="1" dirty="0">
                <a:latin typeface="Century Gothic" panose="020B0502020202020204" pitchFamily="34" charset="0"/>
              </a:rPr>
              <a:t> running </a:t>
            </a:r>
            <a:r>
              <a:rPr lang="it-IT" sz="800" i="1" dirty="0" err="1">
                <a:latin typeface="Century Gothic" panose="020B0502020202020204" pitchFamily="34" charset="0"/>
              </a:rPr>
              <a:t>errands</a:t>
            </a:r>
            <a:r>
              <a:rPr lang="it-IT" sz="800" i="1" dirty="0">
                <a:latin typeface="Century Gothic" panose="020B0502020202020204" pitchFamily="34" charset="0"/>
              </a:rPr>
              <a:t>. </a:t>
            </a:r>
            <a:r>
              <a:rPr lang="it-IT" sz="800" i="1" dirty="0" err="1">
                <a:latin typeface="Century Gothic" panose="020B0502020202020204" pitchFamily="34" charset="0"/>
              </a:rPr>
              <a:t>Since</a:t>
            </a:r>
            <a:r>
              <a:rPr lang="it-IT" sz="800" i="1" dirty="0">
                <a:latin typeface="Century Gothic" panose="020B0502020202020204" pitchFamily="34" charset="0"/>
              </a:rPr>
              <a:t> </a:t>
            </a:r>
            <a:r>
              <a:rPr lang="it-IT" sz="800" i="1" dirty="0" err="1">
                <a:latin typeface="Century Gothic" panose="020B0502020202020204" pitchFamily="34" charset="0"/>
              </a:rPr>
              <a:t>then</a:t>
            </a:r>
            <a:r>
              <a:rPr lang="it-IT" sz="800" i="1" dirty="0">
                <a:latin typeface="Century Gothic" panose="020B0502020202020204" pitchFamily="34" charset="0"/>
              </a:rPr>
              <a:t>, he </a:t>
            </a:r>
            <a:r>
              <a:rPr lang="it-IT" sz="800" i="1" dirty="0" err="1">
                <a:latin typeface="Century Gothic" panose="020B0502020202020204" pitchFamily="34" charset="0"/>
              </a:rPr>
              <a:t>has</a:t>
            </a:r>
            <a:r>
              <a:rPr lang="it-IT" sz="800" i="1" dirty="0">
                <a:latin typeface="Century Gothic" panose="020B0502020202020204" pitchFamily="34" charset="0"/>
              </a:rPr>
              <a:t> </a:t>
            </a:r>
            <a:r>
              <a:rPr lang="it-IT" sz="800" i="1" dirty="0" err="1">
                <a:latin typeface="Century Gothic" panose="020B0502020202020204" pitchFamily="34" charset="0"/>
              </a:rPr>
              <a:t>had</a:t>
            </a:r>
            <a:r>
              <a:rPr lang="it-IT" sz="800" i="1" dirty="0">
                <a:latin typeface="Century Gothic" panose="020B0502020202020204" pitchFamily="34" charset="0"/>
              </a:rPr>
              <a:t> </a:t>
            </a:r>
            <a:r>
              <a:rPr lang="it-IT" sz="800" i="1" dirty="0" err="1">
                <a:latin typeface="Century Gothic" panose="020B0502020202020204" pitchFamily="34" charset="0"/>
              </a:rPr>
              <a:t>increasing</a:t>
            </a:r>
            <a:r>
              <a:rPr lang="it-IT" sz="800" i="1" dirty="0">
                <a:latin typeface="Century Gothic" panose="020B0502020202020204" pitchFamily="34" charset="0"/>
              </a:rPr>
              <a:t>  </a:t>
            </a:r>
            <a:r>
              <a:rPr lang="it-IT" sz="800" i="1" dirty="0" err="1">
                <a:latin typeface="Century Gothic" panose="020B0502020202020204" pitchFamily="34" charset="0"/>
              </a:rPr>
              <a:t>difficulty</a:t>
            </a:r>
            <a:r>
              <a:rPr lang="it-IT" sz="800" i="1" dirty="0">
                <a:latin typeface="Century Gothic" panose="020B0502020202020204" pitchFamily="34" charset="0"/>
              </a:rPr>
              <a:t> with </a:t>
            </a:r>
            <a:r>
              <a:rPr lang="it-IT" sz="800" i="1" dirty="0" err="1">
                <a:latin typeface="Century Gothic" panose="020B0502020202020204" pitchFamily="34" charset="0"/>
              </a:rPr>
              <a:t>walking</a:t>
            </a:r>
            <a:r>
              <a:rPr lang="it-IT" sz="800" i="1" dirty="0">
                <a:latin typeface="Century Gothic" panose="020B0502020202020204" pitchFamily="34" charset="0"/>
              </a:rPr>
              <a:t> and lifting </a:t>
            </a:r>
            <a:r>
              <a:rPr lang="it-IT" sz="800" i="1" dirty="0" err="1">
                <a:latin typeface="Century Gothic" panose="020B0502020202020204" pitchFamily="34" charset="0"/>
              </a:rPr>
              <a:t>objects</a:t>
            </a:r>
            <a:r>
              <a:rPr lang="it-IT" sz="800" i="1" dirty="0">
                <a:latin typeface="Century Gothic" panose="020B0502020202020204" pitchFamily="34" charset="0"/>
              </a:rPr>
              <a:t>. His </a:t>
            </a:r>
            <a:r>
              <a:rPr lang="it-IT" sz="800" i="1" dirty="0" err="1">
                <a:latin typeface="Century Gothic" panose="020B0502020202020204" pitchFamily="34" charset="0"/>
              </a:rPr>
              <a:t>past</a:t>
            </a:r>
            <a:r>
              <a:rPr lang="it-IT" sz="800" i="1" dirty="0">
                <a:latin typeface="Century Gothic" panose="020B0502020202020204" pitchFamily="34" charset="0"/>
              </a:rPr>
              <a:t> </a:t>
            </a:r>
            <a:r>
              <a:rPr lang="it-IT" sz="800" i="1" dirty="0" err="1">
                <a:latin typeface="Century Gothic" panose="020B0502020202020204" pitchFamily="34" charset="0"/>
              </a:rPr>
              <a:t>medical</a:t>
            </a:r>
            <a:r>
              <a:rPr lang="it-IT" sz="800" i="1" dirty="0">
                <a:latin typeface="Century Gothic" panose="020B0502020202020204" pitchFamily="34" charset="0"/>
              </a:rPr>
              <a:t> history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significant</a:t>
            </a:r>
            <a:r>
              <a:rPr lang="it-IT" sz="800" i="1" dirty="0">
                <a:latin typeface="Century Gothic" panose="020B0502020202020204" pitchFamily="34" charset="0"/>
              </a:rPr>
              <a:t> </a:t>
            </a:r>
            <a:r>
              <a:rPr lang="it-IT" sz="800" i="1" dirty="0" err="1">
                <a:latin typeface="Century Gothic" panose="020B0502020202020204" pitchFamily="34" charset="0"/>
              </a:rPr>
              <a:t>only</a:t>
            </a:r>
            <a:r>
              <a:rPr lang="it-IT" sz="800" i="1" dirty="0">
                <a:latin typeface="Century Gothic" panose="020B0502020202020204" pitchFamily="34" charset="0"/>
              </a:rPr>
              <a:t> for </a:t>
            </a:r>
            <a:r>
              <a:rPr lang="it-IT" sz="800" i="1" dirty="0" err="1">
                <a:latin typeface="Century Gothic" panose="020B0502020202020204" pitchFamily="34" charset="0"/>
              </a:rPr>
              <a:t>well-controlled</a:t>
            </a:r>
            <a:r>
              <a:rPr lang="it-IT" sz="800" i="1" dirty="0">
                <a:latin typeface="Century Gothic" panose="020B0502020202020204" pitchFamily="34" charset="0"/>
              </a:rPr>
              <a:t> </a:t>
            </a:r>
            <a:r>
              <a:rPr lang="it-IT" sz="800" i="1" dirty="0" err="1">
                <a:latin typeface="Century Gothic" panose="020B0502020202020204" pitchFamily="34" charset="0"/>
              </a:rPr>
              <a:t>hypertension</a:t>
            </a:r>
            <a:r>
              <a:rPr lang="it-IT" sz="800" i="1" dirty="0">
                <a:latin typeface="Century Gothic" panose="020B0502020202020204" pitchFamily="34" charset="0"/>
              </a:rPr>
              <a:t>, </a:t>
            </a:r>
            <a:r>
              <a:rPr lang="it-IT" sz="800" i="1" dirty="0" err="1">
                <a:latin typeface="Century Gothic" panose="020B0502020202020204" pitchFamily="34" charset="0"/>
              </a:rPr>
              <a:t>but</a:t>
            </a:r>
            <a:r>
              <a:rPr lang="it-IT" sz="800" i="1" dirty="0">
                <a:latin typeface="Century Gothic" panose="020B0502020202020204" pitchFamily="34" charset="0"/>
              </a:rPr>
              <a:t> he </a:t>
            </a:r>
            <a:r>
              <a:rPr lang="it-IT" sz="800" i="1" dirty="0" err="1">
                <a:latin typeface="Century Gothic" panose="020B0502020202020204" pitchFamily="34" charset="0"/>
              </a:rPr>
              <a:t>says</a:t>
            </a:r>
            <a:r>
              <a:rPr lang="it-IT" sz="800" i="1" dirty="0">
                <a:latin typeface="Century Gothic" panose="020B0502020202020204" pitchFamily="34" charset="0"/>
              </a:rPr>
              <a:t> </a:t>
            </a:r>
            <a:r>
              <a:rPr lang="it-IT" sz="800" i="1" dirty="0" err="1">
                <a:latin typeface="Century Gothic" panose="020B0502020202020204" pitchFamily="34" charset="0"/>
              </a:rPr>
              <a:t>that</a:t>
            </a:r>
            <a:r>
              <a:rPr lang="it-IT" sz="800" i="1" dirty="0">
                <a:latin typeface="Century Gothic" panose="020B0502020202020204" pitchFamily="34" charset="0"/>
              </a:rPr>
              <a:t> some </a:t>
            </a:r>
            <a:r>
              <a:rPr lang="it-IT" sz="800" i="1" dirty="0" err="1">
                <a:latin typeface="Century Gothic" panose="020B0502020202020204" pitchFamily="34" charset="0"/>
              </a:rPr>
              <a:t>members</a:t>
            </a:r>
            <a:r>
              <a:rPr lang="it-IT" sz="800" i="1" dirty="0">
                <a:latin typeface="Century Gothic" panose="020B0502020202020204" pitchFamily="34" charset="0"/>
              </a:rPr>
              <a:t> of </a:t>
            </a:r>
            <a:r>
              <a:rPr lang="it-IT" sz="800" i="1" dirty="0" err="1">
                <a:latin typeface="Century Gothic" panose="020B0502020202020204" pitchFamily="34" charset="0"/>
              </a:rPr>
              <a:t>his</a:t>
            </a:r>
            <a:r>
              <a:rPr lang="it-IT" sz="800" i="1" dirty="0">
                <a:latin typeface="Century Gothic" panose="020B0502020202020204" pitchFamily="34" charset="0"/>
              </a:rPr>
              <a:t> family </a:t>
            </a:r>
            <a:r>
              <a:rPr lang="it-IT" sz="800" i="1" dirty="0" err="1">
                <a:latin typeface="Century Gothic" panose="020B0502020202020204" pitchFamily="34" charset="0"/>
              </a:rPr>
              <a:t>have</a:t>
            </a:r>
            <a:r>
              <a:rPr lang="it-IT" sz="800" i="1" dirty="0">
                <a:latin typeface="Century Gothic" panose="020B0502020202020204" pitchFamily="34" charset="0"/>
              </a:rPr>
              <a:t> </a:t>
            </a:r>
            <a:r>
              <a:rPr lang="it-IT" sz="800" i="1" dirty="0" err="1">
                <a:latin typeface="Century Gothic" panose="020B0502020202020204" pitchFamily="34" charset="0"/>
              </a:rPr>
              <a:t>had</a:t>
            </a:r>
            <a:r>
              <a:rPr lang="it-IT" sz="800" i="1" dirty="0">
                <a:latin typeface="Century Gothic" panose="020B0502020202020204" pitchFamily="34" charset="0"/>
              </a:rPr>
              <a:t> </a:t>
            </a:r>
            <a:r>
              <a:rPr lang="it-IT" sz="800" i="1" dirty="0" err="1">
                <a:latin typeface="Century Gothic" panose="020B0502020202020204" pitchFamily="34" charset="0"/>
              </a:rPr>
              <a:t>musculoskeletal</a:t>
            </a:r>
            <a:r>
              <a:rPr lang="it-IT" sz="800" i="1" dirty="0">
                <a:latin typeface="Century Gothic" panose="020B0502020202020204" pitchFamily="34" charset="0"/>
              </a:rPr>
              <a:t> </a:t>
            </a:r>
            <a:r>
              <a:rPr lang="it-IT" sz="800" i="1" dirty="0" err="1">
                <a:latin typeface="Century Gothic" panose="020B0502020202020204" pitchFamily="34" charset="0"/>
              </a:rPr>
              <a:t>problems</a:t>
            </a:r>
            <a:r>
              <a:rPr lang="it-IT" sz="800" i="1" dirty="0">
                <a:latin typeface="Century Gothic" panose="020B0502020202020204" pitchFamily="34" charset="0"/>
              </a:rPr>
              <a:t>. His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upper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shows </a:t>
            </a:r>
          </a:p>
          <a:p>
            <a:pPr marL="158750" indent="0">
              <a:buNone/>
            </a:pPr>
            <a:r>
              <a:rPr lang="it-IT" sz="800" i="1" dirty="0" err="1">
                <a:latin typeface="Century Gothic" panose="020B0502020202020204" pitchFamily="34" charset="0"/>
              </a:rPr>
              <a:t>forearm</a:t>
            </a:r>
            <a:r>
              <a:rPr lang="it-IT" sz="800" i="1" dirty="0">
                <a:latin typeface="Century Gothic" panose="020B0502020202020204" pitchFamily="34" charset="0"/>
              </a:rPr>
              <a:t> </a:t>
            </a:r>
            <a:r>
              <a:rPr lang="it-IT" sz="800" i="1" dirty="0" err="1">
                <a:latin typeface="Century Gothic" panose="020B0502020202020204" pitchFamily="34" charset="0"/>
              </a:rPr>
              <a:t>atrophy</a:t>
            </a:r>
            <a:r>
              <a:rPr lang="it-IT" sz="800" i="1" dirty="0">
                <a:latin typeface="Century Gothic" panose="020B0502020202020204" pitchFamily="34" charset="0"/>
              </a:rPr>
              <a:t> and </a:t>
            </a:r>
            <a:r>
              <a:rPr lang="it-IT" sz="800" i="1" dirty="0" err="1">
                <a:latin typeface="Century Gothic" panose="020B0502020202020204" pitchFamily="34" charset="0"/>
              </a:rPr>
              <a:t>depressed</a:t>
            </a:r>
            <a:r>
              <a:rPr lang="it-IT" sz="800" i="1" dirty="0">
                <a:latin typeface="Century Gothic" panose="020B0502020202020204" pitchFamily="34" charset="0"/>
              </a:rPr>
              <a:t> </a:t>
            </a:r>
            <a:r>
              <a:rPr lang="it-IT" sz="800" i="1" dirty="0" err="1">
                <a:latin typeface="Century Gothic" panose="020B0502020202020204" pitchFamily="34" charset="0"/>
              </a:rPr>
              <a:t>reflexes</a:t>
            </a:r>
            <a:r>
              <a:rPr lang="it-IT" sz="800" i="1" dirty="0">
                <a:latin typeface="Century Gothic" panose="020B0502020202020204" pitchFamily="34" charset="0"/>
              </a:rPr>
              <a:t> </a:t>
            </a:r>
            <a:r>
              <a:rPr lang="it-IT" sz="800" i="1" dirty="0" err="1">
                <a:latin typeface="Century Gothic" panose="020B0502020202020204" pitchFamily="34" charset="0"/>
              </a:rPr>
              <a:t>while</a:t>
            </a:r>
            <a:r>
              <a:rPr lang="it-IT" sz="800" i="1" dirty="0">
                <a:latin typeface="Century Gothic" panose="020B0502020202020204" pitchFamily="34" charset="0"/>
              </a:rPr>
              <a:t> </a:t>
            </a:r>
            <a:r>
              <a:rPr lang="it-IT" sz="800" i="1" dirty="0" err="1">
                <a:latin typeface="Century Gothic" panose="020B0502020202020204" pitchFamily="34" charset="0"/>
              </a:rPr>
              <a:t>his</a:t>
            </a:r>
            <a:r>
              <a:rPr lang="it-IT" sz="800" i="1" dirty="0">
                <a:latin typeface="Century Gothic" panose="020B0502020202020204" pitchFamily="34" charset="0"/>
              </a:rPr>
              <a:t>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lower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hypertonic</a:t>
            </a:r>
            <a:r>
              <a:rPr lang="it-IT" sz="800" i="1" dirty="0">
                <a:latin typeface="Century Gothic" panose="020B0502020202020204" pitchFamily="34" charset="0"/>
              </a:rPr>
              <a:t> with a positive </a:t>
            </a:r>
            <a:r>
              <a:rPr lang="it-IT" sz="800" i="1" dirty="0" err="1">
                <a:latin typeface="Century Gothic" panose="020B0502020202020204" pitchFamily="34" charset="0"/>
              </a:rPr>
              <a:t>Babinski</a:t>
            </a:r>
            <a:r>
              <a:rPr lang="it-IT" sz="800" i="1" dirty="0">
                <a:latin typeface="Century Gothic" panose="020B0502020202020204" pitchFamily="34" charset="0"/>
              </a:rPr>
              <a:t> </a:t>
            </a:r>
            <a:r>
              <a:rPr lang="it-IT" sz="800" i="1" dirty="0" err="1">
                <a:latin typeface="Century Gothic" panose="020B0502020202020204" pitchFamily="34" charset="0"/>
              </a:rPr>
              <a:t>sign</a:t>
            </a:r>
            <a:r>
              <a:rPr lang="it-IT" sz="800" i="1" dirty="0">
                <a:latin typeface="Century Gothic" panose="020B0502020202020204" pitchFamily="34" charset="0"/>
              </a:rPr>
              <a:t>. </a:t>
            </a:r>
            <a:r>
              <a:rPr lang="it-IT" sz="800" i="1" dirty="0" err="1">
                <a:latin typeface="Century Gothic" panose="020B0502020202020204" pitchFamily="34" charset="0"/>
              </a:rPr>
              <a:t>Which</a:t>
            </a:r>
            <a:r>
              <a:rPr lang="it-IT" sz="800" i="1" dirty="0">
                <a:latin typeface="Century Gothic" panose="020B0502020202020204" pitchFamily="34" charset="0"/>
              </a:rPr>
              <a:t> of the following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most</a:t>
            </a:r>
            <a:r>
              <a:rPr lang="it-IT" sz="800" i="1" dirty="0">
                <a:latin typeface="Century Gothic" panose="020B0502020202020204" pitchFamily="34" charset="0"/>
              </a:rPr>
              <a:t> </a:t>
            </a:r>
            <a:r>
              <a:rPr lang="it-IT" sz="800" i="1" dirty="0" err="1">
                <a:latin typeface="Century Gothic" panose="020B0502020202020204" pitchFamily="34" charset="0"/>
              </a:rPr>
              <a:t>likely</a:t>
            </a:r>
            <a:r>
              <a:rPr lang="it-IT" sz="800" i="1" dirty="0">
                <a:latin typeface="Century Gothic" panose="020B0502020202020204" pitchFamily="34" charset="0"/>
              </a:rPr>
              <a:t> </a:t>
            </a:r>
            <a:r>
              <a:rPr lang="it-IT" sz="800" i="1" dirty="0" err="1">
                <a:latin typeface="Century Gothic" panose="020B0502020202020204" pitchFamily="34" charset="0"/>
              </a:rPr>
              <a:t>associated</a:t>
            </a:r>
            <a:r>
              <a:rPr lang="it-IT" sz="800" i="1" dirty="0">
                <a:latin typeface="Century Gothic" panose="020B0502020202020204" pitchFamily="34" charset="0"/>
              </a:rPr>
              <a:t> with the cause of </a:t>
            </a:r>
            <a:r>
              <a:rPr lang="it-IT" sz="800" i="1" dirty="0" err="1">
                <a:latin typeface="Century Gothic" panose="020B0502020202020204" pitchFamily="34" charset="0"/>
              </a:rPr>
              <a:t>this</a:t>
            </a:r>
            <a:r>
              <a:rPr lang="it-IT" sz="800" i="1" dirty="0">
                <a:latin typeface="Century Gothic" panose="020B0502020202020204" pitchFamily="34" charset="0"/>
              </a:rPr>
              <a:t> </a:t>
            </a:r>
            <a:r>
              <a:rPr lang="it-IT" sz="800" i="1" dirty="0" err="1">
                <a:latin typeface="Century Gothic" panose="020B0502020202020204" pitchFamily="34" charset="0"/>
              </a:rPr>
              <a:t>patients</a:t>
            </a:r>
            <a:r>
              <a:rPr lang="it-IT" sz="800" i="1" dirty="0">
                <a:latin typeface="Century Gothic" panose="020B0502020202020204" pitchFamily="34" charset="0"/>
              </a:rPr>
              <a:t> </a:t>
            </a:r>
            <a:r>
              <a:rPr lang="it-IT" sz="800" i="1" dirty="0" err="1">
                <a:latin typeface="Century Gothic" panose="020B0502020202020204" pitchFamily="34" charset="0"/>
              </a:rPr>
              <a:t>symptoms</a:t>
            </a:r>
            <a:r>
              <a:rPr lang="it-IT" sz="800" i="1" dirty="0">
                <a:latin typeface="Century Gothic" panose="020B0502020202020204" pitchFamily="34" charset="0"/>
              </a:rPr>
              <a:t>?</a:t>
            </a:r>
          </a:p>
          <a:p>
            <a:pPr marL="158750" indent="0">
              <a:buNone/>
            </a:pPr>
            <a:endParaRPr lang="it-IT" sz="800" i="1" dirty="0">
              <a:latin typeface="Century Gothic" panose="020B0502020202020204" pitchFamily="34" charset="0"/>
            </a:endParaRPr>
          </a:p>
          <a:p>
            <a:pPr marL="158750" indent="0">
              <a:buNone/>
            </a:pPr>
            <a:r>
              <a:rPr lang="it-IT" sz="800" i="1" dirty="0">
                <a:latin typeface="Century Gothic" panose="020B0502020202020204" pitchFamily="34" charset="0"/>
              </a:rPr>
              <a:t>A: HLA-B8 </a:t>
            </a:r>
            <a:r>
              <a:rPr lang="it-IT" sz="800" i="1" dirty="0" err="1">
                <a:latin typeface="Century Gothic" panose="020B0502020202020204" pitchFamily="34" charset="0"/>
              </a:rPr>
              <a:t>haplotype</a:t>
            </a:r>
            <a:r>
              <a:rPr lang="it-IT" sz="800" i="1" dirty="0">
                <a:latin typeface="Century Gothic" panose="020B0502020202020204" pitchFamily="34" charset="0"/>
              </a:rPr>
              <a:t>, B: HLA-DR2 </a:t>
            </a:r>
            <a:r>
              <a:rPr lang="it-IT" sz="800" i="1" dirty="0" err="1">
                <a:latin typeface="Century Gothic" panose="020B0502020202020204" pitchFamily="34" charset="0"/>
              </a:rPr>
              <a:t>haplotype</a:t>
            </a:r>
            <a:r>
              <a:rPr lang="it-IT" sz="800" i="1" dirty="0">
                <a:latin typeface="Century Gothic" panose="020B0502020202020204" pitchFamily="34" charset="0"/>
              </a:rPr>
              <a:t>, </a:t>
            </a:r>
            <a:r>
              <a:rPr lang="it-IT" sz="800" b="1" i="1" dirty="0">
                <a:latin typeface="Century Gothic" panose="020B0502020202020204" pitchFamily="34" charset="0"/>
              </a:rPr>
              <a:t>C: </a:t>
            </a:r>
            <a:r>
              <a:rPr lang="it-IT" sz="800" b="1" i="1" dirty="0" err="1">
                <a:latin typeface="Century Gothic" panose="020B0502020202020204" pitchFamily="34" charset="0"/>
              </a:rPr>
              <a:t>Mutation</a:t>
            </a:r>
            <a:r>
              <a:rPr lang="it-IT" sz="800" b="1" i="1" dirty="0">
                <a:latin typeface="Century Gothic" panose="020B0502020202020204" pitchFamily="34" charset="0"/>
              </a:rPr>
              <a:t> in SOD1</a:t>
            </a:r>
            <a:r>
              <a:rPr lang="it-IT" sz="800" i="1" dirty="0">
                <a:latin typeface="Century Gothic" panose="020B0502020202020204" pitchFamily="34" charset="0"/>
              </a:rPr>
              <a:t>, D: </a:t>
            </a:r>
            <a:r>
              <a:rPr lang="it-IT" sz="800" i="1" dirty="0" err="1">
                <a:latin typeface="Century Gothic" panose="020B0502020202020204" pitchFamily="34" charset="0"/>
              </a:rPr>
              <a:t>Mutation</a:t>
            </a:r>
            <a:r>
              <a:rPr lang="it-IT" sz="800" i="1" dirty="0">
                <a:latin typeface="Century Gothic" panose="020B0502020202020204" pitchFamily="34" charset="0"/>
              </a:rPr>
              <a:t> in SMN1, E: </a:t>
            </a:r>
            <a:r>
              <a:rPr lang="it-IT" sz="800" i="1" dirty="0" err="1">
                <a:latin typeface="Century Gothic" panose="020B0502020202020204" pitchFamily="34" charset="0"/>
              </a:rPr>
              <a:t>Viral</a:t>
            </a:r>
            <a:r>
              <a:rPr lang="it-IT" sz="800" i="1" dirty="0">
                <a:latin typeface="Century Gothic" panose="020B0502020202020204" pitchFamily="34" charset="0"/>
              </a:rPr>
              <a:t> </a:t>
            </a:r>
            <a:r>
              <a:rPr lang="it-IT" sz="800" i="1" dirty="0" err="1">
                <a:latin typeface="Century Gothic" panose="020B0502020202020204" pitchFamily="34" charset="0"/>
              </a:rPr>
              <a:t>infection</a:t>
            </a:r>
            <a:endParaRPr lang="it-IT" sz="800" i="1" dirty="0">
              <a:latin typeface="Century Gothic" panose="020B0502020202020204" pitchFamily="34" charset="0"/>
            </a:endParaRPr>
          </a:p>
        </p:txBody>
      </p:sp>
      <p:sp>
        <p:nvSpPr>
          <p:cNvPr id="13" name="Segnaposto testo 2">
            <a:extLst>
              <a:ext uri="{FF2B5EF4-FFF2-40B4-BE49-F238E27FC236}">
                <a16:creationId xmlns:a16="http://schemas.microsoft.com/office/drawing/2014/main" id="{CF63F19F-F2E1-6929-D794-4129F2A72DE1}"/>
              </a:ext>
            </a:extLst>
          </p:cNvPr>
          <p:cNvSpPr txBox="1">
            <a:spLocks/>
          </p:cNvSpPr>
          <p:nvPr/>
        </p:nvSpPr>
        <p:spPr>
          <a:xfrm>
            <a:off x="182024" y="830095"/>
            <a:ext cx="3547253"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a:t>RAG (Meta):</a:t>
            </a:r>
            <a:endParaRPr lang="it-IT" sz="1800"/>
          </a:p>
          <a:p>
            <a:pPr lvl="1"/>
            <a:r>
              <a:rPr lang="it-IT"/>
              <a:t>Sistema di indicizzazione e recupero di dati + LLM </a:t>
            </a:r>
          </a:p>
          <a:p>
            <a:pPr lvl="1"/>
            <a:r>
              <a:rPr lang="it-IT"/>
              <a:t>Combina LLM e sistemi di recupero di informazioni in diversi modi, ad esempio chiedendo a un LLM di generare una query di ricerca o cercando direttamente in un contesto aggiornato</a:t>
            </a:r>
          </a:p>
          <a:p>
            <a:pPr lvl="1"/>
            <a:r>
              <a:rPr lang="it-IT"/>
              <a:t>Tecnica molto diffusa come valida alternativa al fine-tuning e all’addestramento di un LLM</a:t>
            </a:r>
          </a:p>
          <a:p>
            <a:pPr lvl="1"/>
            <a:endParaRPr lang="it-IT" dirty="0"/>
          </a:p>
        </p:txBody>
      </p:sp>
      <p:pic>
        <p:nvPicPr>
          <p:cNvPr id="14" name="Picture 8" descr="&#10;                        A model architecture diagram of Retrieval Augmented Generation (RAG)&#10;                            showing how embeddings of user queries and supplemental documents are&#10;                            used to augment foundation model prompts to improve&#10;                            customization.&#10;                    ">
            <a:extLst>
              <a:ext uri="{FF2B5EF4-FFF2-40B4-BE49-F238E27FC236}">
                <a16:creationId xmlns:a16="http://schemas.microsoft.com/office/drawing/2014/main" id="{53081A9C-34DD-69A9-F75C-9ED423344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955" y="1148317"/>
            <a:ext cx="5240630" cy="3104707"/>
          </a:xfrm>
          <a:prstGeom prst="rect">
            <a:avLst/>
          </a:prstGeom>
          <a:noFill/>
          <a:extLst>
            <a:ext uri="{909E8E84-426E-40DD-AFC4-6F175D3DCCD1}">
              <a14:hiddenFill xmlns:a14="http://schemas.microsoft.com/office/drawing/2010/main">
                <a:solidFill>
                  <a:srgbClr val="FFFFFF"/>
                </a:solidFill>
              </a14:hiddenFill>
            </a:ext>
          </a:extLst>
        </p:spPr>
      </p:pic>
      <p:sp>
        <p:nvSpPr>
          <p:cNvPr id="15" name="Segnaposto testo 2">
            <a:extLst>
              <a:ext uri="{FF2B5EF4-FFF2-40B4-BE49-F238E27FC236}">
                <a16:creationId xmlns:a16="http://schemas.microsoft.com/office/drawing/2014/main" id="{4DFF3CC1-5BFA-6516-A5CD-52B2271D8A11}"/>
              </a:ext>
            </a:extLst>
          </p:cNvPr>
          <p:cNvSpPr txBox="1">
            <a:spLocks/>
          </p:cNvSpPr>
          <p:nvPr/>
        </p:nvSpPr>
        <p:spPr>
          <a:xfrm>
            <a:off x="182024" y="830095"/>
            <a:ext cx="3547253"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a:t>ChatGPT Plus (OpenAI):</a:t>
            </a:r>
            <a:endParaRPr lang="it-IT" sz="1800"/>
          </a:p>
          <a:p>
            <a:pPr lvl="1"/>
            <a:r>
              <a:rPr lang="it-IT"/>
              <a:t>LLM + Plugin di navigazione web + Interprete Python per eseguire codice + Generatore di immagini Dall-E </a:t>
            </a:r>
          </a:p>
          <a:p>
            <a:pPr lvl="1"/>
            <a:r>
              <a:rPr lang="it-IT"/>
              <a:t>LLM decide quando e come chiamare gli strumenti in funzione del prompt utente</a:t>
            </a:r>
          </a:p>
          <a:p>
            <a:pPr lvl="1"/>
            <a:r>
              <a:rPr lang="it-IT"/>
              <a:t>Servizio con milioni di utenti paganti</a:t>
            </a:r>
            <a:endParaRPr lang="it-IT" dirty="0"/>
          </a:p>
        </p:txBody>
      </p:sp>
      <p:sp>
        <p:nvSpPr>
          <p:cNvPr id="16" name="CasellaDiTesto 15">
            <a:extLst>
              <a:ext uri="{FF2B5EF4-FFF2-40B4-BE49-F238E27FC236}">
                <a16:creationId xmlns:a16="http://schemas.microsoft.com/office/drawing/2014/main" id="{C675B2E6-7BC3-BD35-9A95-42BC362C6278}"/>
              </a:ext>
            </a:extLst>
          </p:cNvPr>
          <p:cNvSpPr txBox="1"/>
          <p:nvPr/>
        </p:nvSpPr>
        <p:spPr>
          <a:xfrm>
            <a:off x="3905695" y="985283"/>
            <a:ext cx="5117803" cy="3939540"/>
          </a:xfrm>
          <a:prstGeom prst="rect">
            <a:avLst/>
          </a:prstGeom>
          <a:noFill/>
        </p:spPr>
        <p:txBody>
          <a:bodyPr wrap="square" rtlCol="0">
            <a:spAutoFit/>
          </a:bodyPr>
          <a:lstStyle/>
          <a:p>
            <a:r>
              <a:rPr lang="it-IT" sz="1000" i="1" dirty="0" err="1">
                <a:latin typeface="+mj-lt"/>
              </a:rPr>
              <a:t>Imagine</a:t>
            </a:r>
            <a:r>
              <a:rPr lang="it-IT" sz="1000" i="1" dirty="0">
                <a:latin typeface="+mj-lt"/>
              </a:rPr>
              <a:t> a scenario </a:t>
            </a:r>
            <a:r>
              <a:rPr lang="it-IT" sz="1000" i="1" dirty="0" err="1">
                <a:latin typeface="+mj-lt"/>
              </a:rPr>
              <a:t>where</a:t>
            </a:r>
            <a:r>
              <a:rPr lang="it-IT" sz="1000" i="1" dirty="0">
                <a:latin typeface="+mj-lt"/>
              </a:rPr>
              <a:t> </a:t>
            </a:r>
            <a:r>
              <a:rPr lang="it-IT" sz="1000" i="1" dirty="0" err="1">
                <a:latin typeface="+mj-lt"/>
              </a:rPr>
              <a:t>you</a:t>
            </a:r>
            <a:r>
              <a:rPr lang="it-IT" sz="1000" i="1" dirty="0">
                <a:latin typeface="+mj-lt"/>
              </a:rPr>
              <a:t> </a:t>
            </a:r>
            <a:r>
              <a:rPr lang="it-IT" sz="1000" i="1" dirty="0" err="1">
                <a:latin typeface="+mj-lt"/>
              </a:rPr>
              <a:t>need</a:t>
            </a:r>
            <a:r>
              <a:rPr lang="it-IT" sz="1000" i="1" dirty="0">
                <a:latin typeface="+mj-lt"/>
              </a:rPr>
              <a:t> to </a:t>
            </a:r>
            <a:r>
              <a:rPr lang="it-IT" sz="1000" i="1" dirty="0" err="1">
                <a:latin typeface="+mj-lt"/>
              </a:rPr>
              <a:t>analyze</a:t>
            </a:r>
            <a:r>
              <a:rPr lang="it-IT" sz="1000" i="1" dirty="0">
                <a:latin typeface="+mj-lt"/>
              </a:rPr>
              <a:t> </a:t>
            </a:r>
            <a:r>
              <a:rPr lang="it-IT" sz="1000" i="1" dirty="0" err="1">
                <a:latin typeface="+mj-lt"/>
              </a:rPr>
              <a:t>historical</a:t>
            </a:r>
            <a:r>
              <a:rPr lang="it-IT" sz="1000" i="1" dirty="0">
                <a:latin typeface="+mj-lt"/>
              </a:rPr>
              <a:t> </a:t>
            </a:r>
            <a:r>
              <a:rPr lang="it-IT" sz="1000" i="1" dirty="0" err="1">
                <a:latin typeface="+mj-lt"/>
              </a:rPr>
              <a:t>weather</a:t>
            </a:r>
            <a:r>
              <a:rPr lang="it-IT" sz="1000" i="1" dirty="0">
                <a:latin typeface="+mj-lt"/>
              </a:rPr>
              <a:t> data to </a:t>
            </a:r>
            <a:r>
              <a:rPr lang="it-IT" sz="1000" i="1" dirty="0" err="1">
                <a:latin typeface="+mj-lt"/>
              </a:rPr>
              <a:t>identify</a:t>
            </a:r>
            <a:r>
              <a:rPr lang="it-IT" sz="1000" i="1" dirty="0">
                <a:latin typeface="+mj-lt"/>
              </a:rPr>
              <a:t> trends in temperature </a:t>
            </a:r>
            <a:r>
              <a:rPr lang="it-IT" sz="1000" i="1" dirty="0" err="1">
                <a:latin typeface="+mj-lt"/>
              </a:rPr>
              <a:t>changes</a:t>
            </a:r>
            <a:r>
              <a:rPr lang="it-IT" sz="1000" i="1" dirty="0">
                <a:latin typeface="+mj-lt"/>
              </a:rPr>
              <a:t> over the </a:t>
            </a:r>
            <a:r>
              <a:rPr lang="it-IT" sz="1000" i="1" dirty="0" err="1">
                <a:latin typeface="+mj-lt"/>
              </a:rPr>
              <a:t>past</a:t>
            </a:r>
            <a:r>
              <a:rPr lang="it-IT" sz="1000" i="1" dirty="0">
                <a:latin typeface="+mj-lt"/>
              </a:rPr>
              <a:t> decade in Milano (</a:t>
            </a:r>
            <a:r>
              <a:rPr lang="it-IT" sz="1000" i="1" dirty="0" err="1">
                <a:latin typeface="+mj-lt"/>
              </a:rPr>
              <a:t>Italy</a:t>
            </a:r>
            <a:r>
              <a:rPr lang="it-IT" sz="1000" i="1" dirty="0">
                <a:latin typeface="+mj-lt"/>
              </a:rPr>
              <a:t>). Write a Python script to </a:t>
            </a:r>
            <a:r>
              <a:rPr lang="it-IT" sz="1000" i="1" dirty="0" err="1">
                <a:latin typeface="+mj-lt"/>
              </a:rPr>
              <a:t>calculate</a:t>
            </a:r>
            <a:r>
              <a:rPr lang="it-IT" sz="1000" i="1" dirty="0">
                <a:latin typeface="+mj-lt"/>
              </a:rPr>
              <a:t> the </a:t>
            </a:r>
            <a:r>
              <a:rPr lang="it-IT" sz="1000" i="1" dirty="0" err="1">
                <a:latin typeface="+mj-lt"/>
              </a:rPr>
              <a:t>average</a:t>
            </a:r>
            <a:r>
              <a:rPr lang="it-IT" sz="1000" i="1" dirty="0">
                <a:latin typeface="+mj-lt"/>
              </a:rPr>
              <a:t> </a:t>
            </a:r>
            <a:r>
              <a:rPr lang="it-IT" sz="1000" i="1" dirty="0" err="1">
                <a:latin typeface="+mj-lt"/>
              </a:rPr>
              <a:t>annual</a:t>
            </a:r>
            <a:r>
              <a:rPr lang="it-IT" sz="1000" i="1" dirty="0">
                <a:latin typeface="+mj-lt"/>
              </a:rPr>
              <a:t> temperature, the </a:t>
            </a:r>
            <a:r>
              <a:rPr lang="it-IT" sz="1000" i="1" dirty="0" err="1">
                <a:latin typeface="+mj-lt"/>
              </a:rPr>
              <a:t>year</a:t>
            </a:r>
            <a:r>
              <a:rPr lang="it-IT" sz="1000" i="1" dirty="0">
                <a:latin typeface="+mj-lt"/>
              </a:rPr>
              <a:t> with the </a:t>
            </a:r>
            <a:r>
              <a:rPr lang="it-IT" sz="1000" i="1" dirty="0" err="1">
                <a:latin typeface="+mj-lt"/>
              </a:rPr>
              <a:t>highest</a:t>
            </a:r>
            <a:r>
              <a:rPr lang="it-IT" sz="1000" i="1" dirty="0">
                <a:latin typeface="+mj-lt"/>
              </a:rPr>
              <a:t> </a:t>
            </a:r>
            <a:r>
              <a:rPr lang="it-IT" sz="1000" i="1" dirty="0" err="1">
                <a:latin typeface="+mj-lt"/>
              </a:rPr>
              <a:t>average</a:t>
            </a:r>
            <a:r>
              <a:rPr lang="it-IT" sz="1000" i="1" dirty="0">
                <a:latin typeface="+mj-lt"/>
              </a:rPr>
              <a:t> temperature, and the </a:t>
            </a:r>
            <a:r>
              <a:rPr lang="it-IT" sz="1000" i="1" dirty="0" err="1">
                <a:latin typeface="+mj-lt"/>
              </a:rPr>
              <a:t>year</a:t>
            </a:r>
            <a:r>
              <a:rPr lang="it-IT" sz="1000" i="1" dirty="0">
                <a:latin typeface="+mj-lt"/>
              </a:rPr>
              <a:t> with the </a:t>
            </a:r>
            <a:r>
              <a:rPr lang="it-IT" sz="1000" i="1" dirty="0" err="1">
                <a:latin typeface="+mj-lt"/>
              </a:rPr>
              <a:t>lowest</a:t>
            </a:r>
            <a:r>
              <a:rPr lang="it-IT" sz="1000" i="1" dirty="0">
                <a:latin typeface="+mj-lt"/>
              </a:rPr>
              <a:t> </a:t>
            </a:r>
            <a:r>
              <a:rPr lang="it-IT" sz="1000" i="1" dirty="0" err="1">
                <a:latin typeface="+mj-lt"/>
              </a:rPr>
              <a:t>average</a:t>
            </a:r>
            <a:r>
              <a:rPr lang="it-IT" sz="1000" i="1" dirty="0">
                <a:latin typeface="+mj-lt"/>
              </a:rPr>
              <a:t> temperature </a:t>
            </a:r>
            <a:r>
              <a:rPr lang="it-IT" sz="1000" i="1" dirty="0" err="1">
                <a:latin typeface="+mj-lt"/>
              </a:rPr>
              <a:t>based</a:t>
            </a:r>
            <a:r>
              <a:rPr lang="it-IT" sz="1000" i="1" dirty="0">
                <a:latin typeface="+mj-lt"/>
              </a:rPr>
              <a:t> on a dataset </a:t>
            </a:r>
            <a:r>
              <a:rPr lang="it-IT" sz="1000" i="1" dirty="0" err="1">
                <a:latin typeface="+mj-lt"/>
              </a:rPr>
              <a:t>provided</a:t>
            </a:r>
            <a:r>
              <a:rPr lang="it-IT" sz="1000" i="1" dirty="0">
                <a:latin typeface="+mj-lt"/>
              </a:rPr>
              <a:t> in CSV format. </a:t>
            </a:r>
            <a:r>
              <a:rPr lang="it-IT" sz="1000" i="1" dirty="0" err="1">
                <a:latin typeface="+mj-lt"/>
              </a:rPr>
              <a:t>Then</a:t>
            </a:r>
            <a:r>
              <a:rPr lang="it-IT" sz="1000" i="1" dirty="0">
                <a:latin typeface="+mj-lt"/>
              </a:rPr>
              <a:t>, </a:t>
            </a:r>
            <a:r>
              <a:rPr lang="it-IT" sz="1000" i="1" dirty="0" err="1">
                <a:latin typeface="+mj-lt"/>
              </a:rPr>
              <a:t>based</a:t>
            </a:r>
            <a:r>
              <a:rPr lang="it-IT" sz="1000" i="1" dirty="0">
                <a:latin typeface="+mj-lt"/>
              </a:rPr>
              <a:t> on the </a:t>
            </a:r>
            <a:r>
              <a:rPr lang="it-IT" sz="1000" i="1" dirty="0" err="1">
                <a:latin typeface="+mj-lt"/>
              </a:rPr>
              <a:t>findings</a:t>
            </a:r>
            <a:r>
              <a:rPr lang="it-IT" sz="1000" i="1" dirty="0">
                <a:latin typeface="+mj-lt"/>
              </a:rPr>
              <a:t>, create a </a:t>
            </a:r>
            <a:r>
              <a:rPr lang="it-IT" sz="1000" i="1" dirty="0" err="1">
                <a:latin typeface="+mj-lt"/>
              </a:rPr>
              <a:t>visualization</a:t>
            </a:r>
            <a:r>
              <a:rPr lang="it-IT" sz="1000" i="1" dirty="0">
                <a:latin typeface="+mj-lt"/>
              </a:rPr>
              <a:t> </a:t>
            </a:r>
            <a:r>
              <a:rPr lang="it-IT" sz="1000" i="1" dirty="0" err="1">
                <a:latin typeface="+mj-lt"/>
              </a:rPr>
              <a:t>that</a:t>
            </a:r>
            <a:r>
              <a:rPr lang="it-IT" sz="1000" i="1" dirty="0">
                <a:latin typeface="+mj-lt"/>
              </a:rPr>
              <a:t> </a:t>
            </a:r>
            <a:r>
              <a:rPr lang="it-IT" sz="1000" i="1" dirty="0" err="1">
                <a:latin typeface="+mj-lt"/>
              </a:rPr>
              <a:t>represents</a:t>
            </a:r>
            <a:r>
              <a:rPr lang="it-IT" sz="1000" i="1" dirty="0">
                <a:latin typeface="+mj-lt"/>
              </a:rPr>
              <a:t> the trend of temperature </a:t>
            </a:r>
            <a:r>
              <a:rPr lang="it-IT" sz="1000" i="1" dirty="0" err="1">
                <a:latin typeface="+mj-lt"/>
              </a:rPr>
              <a:t>changes</a:t>
            </a:r>
            <a:r>
              <a:rPr lang="it-IT" sz="1000" i="1" dirty="0">
                <a:latin typeface="+mj-lt"/>
              </a:rPr>
              <a:t> over the </a:t>
            </a:r>
            <a:r>
              <a:rPr lang="it-IT" sz="1000" i="1" dirty="0" err="1">
                <a:latin typeface="+mj-lt"/>
              </a:rPr>
              <a:t>years</a:t>
            </a:r>
            <a:r>
              <a:rPr lang="it-IT" sz="1000" i="1" dirty="0">
                <a:latin typeface="+mj-lt"/>
              </a:rPr>
              <a:t>. After </a:t>
            </a:r>
            <a:r>
              <a:rPr lang="it-IT" sz="1000" i="1" dirty="0" err="1">
                <a:latin typeface="+mj-lt"/>
              </a:rPr>
              <a:t>analyzing</a:t>
            </a:r>
            <a:r>
              <a:rPr lang="it-IT" sz="1000" i="1" dirty="0">
                <a:latin typeface="+mj-lt"/>
              </a:rPr>
              <a:t> the data, use DALL·E to generate an image </a:t>
            </a:r>
            <a:r>
              <a:rPr lang="it-IT" sz="1000" i="1" dirty="0" err="1">
                <a:latin typeface="+mj-lt"/>
              </a:rPr>
              <a:t>that</a:t>
            </a:r>
            <a:r>
              <a:rPr lang="it-IT" sz="1000" i="1" dirty="0">
                <a:latin typeface="+mj-lt"/>
              </a:rPr>
              <a:t> </a:t>
            </a:r>
            <a:r>
              <a:rPr lang="it-IT" sz="1000" i="1" dirty="0" err="1">
                <a:latin typeface="+mj-lt"/>
              </a:rPr>
              <a:t>visually</a:t>
            </a:r>
            <a:r>
              <a:rPr lang="it-IT" sz="1000" i="1" dirty="0">
                <a:latin typeface="+mj-lt"/>
              </a:rPr>
              <a:t> </a:t>
            </a:r>
            <a:r>
              <a:rPr lang="it-IT" sz="1000" i="1" dirty="0" err="1">
                <a:latin typeface="+mj-lt"/>
              </a:rPr>
              <a:t>represents</a:t>
            </a:r>
            <a:r>
              <a:rPr lang="it-IT" sz="1000" i="1" dirty="0">
                <a:latin typeface="+mj-lt"/>
              </a:rPr>
              <a:t> the impact of </a:t>
            </a:r>
            <a:r>
              <a:rPr lang="it-IT" sz="1000" i="1" dirty="0" err="1">
                <a:latin typeface="+mj-lt"/>
              </a:rPr>
              <a:t>these</a:t>
            </a:r>
            <a:r>
              <a:rPr lang="it-IT" sz="1000" i="1" dirty="0">
                <a:latin typeface="+mj-lt"/>
              </a:rPr>
              <a:t> temperature </a:t>
            </a:r>
            <a:r>
              <a:rPr lang="it-IT" sz="1000" i="1" dirty="0" err="1">
                <a:latin typeface="+mj-lt"/>
              </a:rPr>
              <a:t>changes</a:t>
            </a:r>
            <a:r>
              <a:rPr lang="it-IT" sz="1000" i="1" dirty="0">
                <a:latin typeface="+mj-lt"/>
              </a:rPr>
              <a:t> on the </a:t>
            </a:r>
            <a:r>
              <a:rPr lang="it-IT" sz="1000" i="1" dirty="0" err="1">
                <a:latin typeface="+mj-lt"/>
              </a:rPr>
              <a:t>city's</a:t>
            </a:r>
            <a:r>
              <a:rPr lang="it-IT" sz="1000" i="1" dirty="0">
                <a:latin typeface="+mj-lt"/>
              </a:rPr>
              <a:t> </a:t>
            </a:r>
            <a:r>
              <a:rPr lang="it-IT" sz="1000" i="1" dirty="0" err="1">
                <a:latin typeface="+mj-lt"/>
              </a:rPr>
              <a:t>landscape</a:t>
            </a:r>
            <a:r>
              <a:rPr lang="it-IT" sz="1000" i="1" dirty="0">
                <a:latin typeface="+mj-lt"/>
              </a:rPr>
              <a:t>. The image </a:t>
            </a:r>
            <a:r>
              <a:rPr lang="it-IT" sz="1000" i="1" dirty="0" err="1">
                <a:latin typeface="+mj-lt"/>
              </a:rPr>
              <a:t>should</a:t>
            </a:r>
            <a:r>
              <a:rPr lang="it-IT" sz="1000" i="1" dirty="0">
                <a:latin typeface="+mj-lt"/>
              </a:rPr>
              <a:t> </a:t>
            </a:r>
            <a:r>
              <a:rPr lang="it-IT" sz="1000" i="1" dirty="0" err="1">
                <a:latin typeface="+mj-lt"/>
              </a:rPr>
              <a:t>capture</a:t>
            </a:r>
            <a:r>
              <a:rPr lang="it-IT" sz="1000" i="1" dirty="0">
                <a:latin typeface="+mj-lt"/>
              </a:rPr>
              <a:t> a </a:t>
            </a:r>
            <a:r>
              <a:rPr lang="it-IT" sz="1000" i="1" dirty="0" err="1">
                <a:latin typeface="+mj-lt"/>
              </a:rPr>
              <a:t>before</a:t>
            </a:r>
            <a:r>
              <a:rPr lang="it-IT" sz="1000" i="1" dirty="0">
                <a:latin typeface="+mj-lt"/>
              </a:rPr>
              <a:t>-and-after scenario, </a:t>
            </a:r>
            <a:r>
              <a:rPr lang="it-IT" sz="1000" i="1" dirty="0" err="1">
                <a:latin typeface="+mj-lt"/>
              </a:rPr>
              <a:t>showing</a:t>
            </a:r>
            <a:r>
              <a:rPr lang="it-IT" sz="1000" i="1" dirty="0">
                <a:latin typeface="+mj-lt"/>
              </a:rPr>
              <a:t> the city a decade ago versus </a:t>
            </a:r>
            <a:r>
              <a:rPr lang="it-IT" sz="1000" i="1" dirty="0" err="1">
                <a:latin typeface="+mj-lt"/>
              </a:rPr>
              <a:t>its</a:t>
            </a:r>
            <a:r>
              <a:rPr lang="it-IT" sz="1000" i="1" dirty="0">
                <a:latin typeface="+mj-lt"/>
              </a:rPr>
              <a:t> </a:t>
            </a:r>
            <a:r>
              <a:rPr lang="it-IT" sz="1000" i="1" dirty="0" err="1">
                <a:latin typeface="+mj-lt"/>
              </a:rPr>
              <a:t>current</a:t>
            </a:r>
            <a:r>
              <a:rPr lang="it-IT" sz="1000" i="1" dirty="0">
                <a:latin typeface="+mj-lt"/>
              </a:rPr>
              <a:t> state, with visual </a:t>
            </a:r>
            <a:r>
              <a:rPr lang="it-IT" sz="1000" i="1" dirty="0" err="1">
                <a:latin typeface="+mj-lt"/>
              </a:rPr>
              <a:t>cues</a:t>
            </a:r>
            <a:r>
              <a:rPr lang="it-IT" sz="1000" i="1" dirty="0">
                <a:latin typeface="+mj-lt"/>
              </a:rPr>
              <a:t> </a:t>
            </a:r>
            <a:r>
              <a:rPr lang="it-IT" sz="1000" i="1" dirty="0" err="1">
                <a:latin typeface="+mj-lt"/>
              </a:rPr>
              <a:t>indicating</a:t>
            </a:r>
            <a:r>
              <a:rPr lang="it-IT" sz="1000" i="1" dirty="0">
                <a:latin typeface="+mj-lt"/>
              </a:rPr>
              <a:t> the </a:t>
            </a:r>
            <a:r>
              <a:rPr lang="it-IT" sz="1000" i="1" dirty="0" err="1">
                <a:latin typeface="+mj-lt"/>
              </a:rPr>
              <a:t>environmental</a:t>
            </a:r>
            <a:r>
              <a:rPr lang="it-IT" sz="1000" i="1" dirty="0">
                <a:latin typeface="+mj-lt"/>
              </a:rPr>
              <a:t> impact of the temperature </a:t>
            </a:r>
            <a:r>
              <a:rPr lang="it-IT" sz="1000" i="1" dirty="0" err="1">
                <a:latin typeface="+mj-lt"/>
              </a:rPr>
              <a:t>changes</a:t>
            </a:r>
            <a:r>
              <a:rPr lang="it-IT" sz="1000" i="1" dirty="0">
                <a:latin typeface="+mj-lt"/>
              </a:rPr>
              <a:t>.</a:t>
            </a:r>
          </a:p>
          <a:p>
            <a:endParaRPr lang="it-IT" sz="1000" i="1" dirty="0">
              <a:latin typeface="+mj-lt"/>
            </a:endParaRPr>
          </a:p>
          <a:p>
            <a:r>
              <a:rPr lang="it-IT" sz="1000" i="1" dirty="0" err="1">
                <a:latin typeface="+mj-lt"/>
              </a:rPr>
              <a:t>Instructions</a:t>
            </a:r>
            <a:r>
              <a:rPr lang="it-IT" sz="1000" i="1" dirty="0">
                <a:latin typeface="+mj-lt"/>
              </a:rPr>
              <a:t> for Code: </a:t>
            </a:r>
          </a:p>
          <a:p>
            <a:r>
              <a:rPr lang="it-IT" sz="1000" i="1" dirty="0">
                <a:latin typeface="+mj-lt"/>
              </a:rPr>
              <a:t>Use </a:t>
            </a:r>
            <a:r>
              <a:rPr lang="it-IT" sz="1000" i="1" dirty="0" err="1">
                <a:latin typeface="+mj-lt"/>
              </a:rPr>
              <a:t>pandas</a:t>
            </a:r>
            <a:r>
              <a:rPr lang="it-IT" sz="1000" i="1" dirty="0">
                <a:latin typeface="+mj-lt"/>
              </a:rPr>
              <a:t> to </a:t>
            </a:r>
            <a:r>
              <a:rPr lang="it-IT" sz="1000" i="1" dirty="0" err="1">
                <a:latin typeface="+mj-lt"/>
              </a:rPr>
              <a:t>read</a:t>
            </a:r>
            <a:r>
              <a:rPr lang="it-IT" sz="1000" i="1" dirty="0">
                <a:latin typeface="+mj-lt"/>
              </a:rPr>
              <a:t> the CSV file and </a:t>
            </a:r>
            <a:r>
              <a:rPr lang="it-IT" sz="1000" i="1" dirty="0" err="1">
                <a:latin typeface="+mj-lt"/>
              </a:rPr>
              <a:t>analyze</a:t>
            </a:r>
            <a:r>
              <a:rPr lang="it-IT" sz="1000" i="1" dirty="0">
                <a:latin typeface="+mj-lt"/>
              </a:rPr>
              <a:t> the temperature data. </a:t>
            </a:r>
            <a:r>
              <a:rPr lang="it-IT" sz="1000" i="1" dirty="0" err="1">
                <a:latin typeface="+mj-lt"/>
              </a:rPr>
              <a:t>Calculate</a:t>
            </a:r>
            <a:r>
              <a:rPr lang="it-IT" sz="1000" i="1" dirty="0">
                <a:latin typeface="+mj-lt"/>
              </a:rPr>
              <a:t> the </a:t>
            </a:r>
            <a:r>
              <a:rPr lang="it-IT" sz="1000" i="1" dirty="0" err="1">
                <a:latin typeface="+mj-lt"/>
              </a:rPr>
              <a:t>average</a:t>
            </a:r>
            <a:r>
              <a:rPr lang="it-IT" sz="1000" i="1" dirty="0">
                <a:latin typeface="+mj-lt"/>
              </a:rPr>
              <a:t> </a:t>
            </a:r>
            <a:r>
              <a:rPr lang="it-IT" sz="1000" i="1" dirty="0" err="1">
                <a:latin typeface="+mj-lt"/>
              </a:rPr>
              <a:t>annual</a:t>
            </a:r>
            <a:r>
              <a:rPr lang="it-IT" sz="1000" i="1" dirty="0">
                <a:latin typeface="+mj-lt"/>
              </a:rPr>
              <a:t> temperature for </a:t>
            </a:r>
            <a:r>
              <a:rPr lang="it-IT" sz="1000" i="1" dirty="0" err="1">
                <a:latin typeface="+mj-lt"/>
              </a:rPr>
              <a:t>each</a:t>
            </a:r>
            <a:r>
              <a:rPr lang="it-IT" sz="1000" i="1" dirty="0">
                <a:latin typeface="+mj-lt"/>
              </a:rPr>
              <a:t> </a:t>
            </a:r>
            <a:r>
              <a:rPr lang="it-IT" sz="1000" i="1" dirty="0" err="1">
                <a:latin typeface="+mj-lt"/>
              </a:rPr>
              <a:t>year</a:t>
            </a:r>
            <a:r>
              <a:rPr lang="it-IT" sz="1000" i="1" dirty="0">
                <a:latin typeface="+mj-lt"/>
              </a:rPr>
              <a:t> in the dataset. </a:t>
            </a:r>
            <a:r>
              <a:rPr lang="it-IT" sz="1000" i="1" dirty="0" err="1">
                <a:latin typeface="+mj-lt"/>
              </a:rPr>
              <a:t>Identify</a:t>
            </a:r>
            <a:r>
              <a:rPr lang="it-IT" sz="1000" i="1" dirty="0">
                <a:latin typeface="+mj-lt"/>
              </a:rPr>
              <a:t> the </a:t>
            </a:r>
            <a:r>
              <a:rPr lang="it-IT" sz="1000" i="1" dirty="0" err="1">
                <a:latin typeface="+mj-lt"/>
              </a:rPr>
              <a:t>year</a:t>
            </a:r>
            <a:r>
              <a:rPr lang="it-IT" sz="1000" i="1" dirty="0">
                <a:latin typeface="+mj-lt"/>
              </a:rPr>
              <a:t> with the </a:t>
            </a:r>
            <a:r>
              <a:rPr lang="it-IT" sz="1000" i="1" dirty="0" err="1">
                <a:latin typeface="+mj-lt"/>
              </a:rPr>
              <a:t>highest</a:t>
            </a:r>
            <a:r>
              <a:rPr lang="it-IT" sz="1000" i="1" dirty="0">
                <a:latin typeface="+mj-lt"/>
              </a:rPr>
              <a:t> and </a:t>
            </a:r>
            <a:r>
              <a:rPr lang="it-IT" sz="1000" i="1" dirty="0" err="1">
                <a:latin typeface="+mj-lt"/>
              </a:rPr>
              <a:t>lowest</a:t>
            </a:r>
            <a:r>
              <a:rPr lang="it-IT" sz="1000" i="1" dirty="0">
                <a:latin typeface="+mj-lt"/>
              </a:rPr>
              <a:t> </a:t>
            </a:r>
            <a:r>
              <a:rPr lang="it-IT" sz="1000" i="1" dirty="0" err="1">
                <a:latin typeface="+mj-lt"/>
              </a:rPr>
              <a:t>average</a:t>
            </a:r>
            <a:r>
              <a:rPr lang="it-IT" sz="1000" i="1" dirty="0">
                <a:latin typeface="+mj-lt"/>
              </a:rPr>
              <a:t> temperature. Use </a:t>
            </a:r>
            <a:r>
              <a:rPr lang="it-IT" sz="1000" i="1" dirty="0" err="1">
                <a:latin typeface="+mj-lt"/>
              </a:rPr>
              <a:t>matplotlib</a:t>
            </a:r>
            <a:r>
              <a:rPr lang="it-IT" sz="1000" i="1" dirty="0">
                <a:latin typeface="+mj-lt"/>
              </a:rPr>
              <a:t> or </a:t>
            </a:r>
            <a:r>
              <a:rPr lang="it-IT" sz="1000" i="1" dirty="0" err="1">
                <a:latin typeface="+mj-lt"/>
              </a:rPr>
              <a:t>seaborn</a:t>
            </a:r>
            <a:r>
              <a:rPr lang="it-IT" sz="1000" i="1" dirty="0">
                <a:latin typeface="+mj-lt"/>
              </a:rPr>
              <a:t> to create a line </a:t>
            </a:r>
            <a:r>
              <a:rPr lang="it-IT" sz="1000" i="1" dirty="0" err="1">
                <a:latin typeface="+mj-lt"/>
              </a:rPr>
              <a:t>graph</a:t>
            </a:r>
            <a:r>
              <a:rPr lang="it-IT" sz="1000" i="1" dirty="0">
                <a:latin typeface="+mj-lt"/>
              </a:rPr>
              <a:t> </a:t>
            </a:r>
            <a:r>
              <a:rPr lang="it-IT" sz="1000" i="1" dirty="0" err="1">
                <a:latin typeface="+mj-lt"/>
              </a:rPr>
              <a:t>showing</a:t>
            </a:r>
            <a:r>
              <a:rPr lang="it-IT" sz="1000" i="1" dirty="0">
                <a:latin typeface="+mj-lt"/>
              </a:rPr>
              <a:t> the temperature trends over the </a:t>
            </a:r>
            <a:r>
              <a:rPr lang="it-IT" sz="1000" i="1" dirty="0" err="1">
                <a:latin typeface="+mj-lt"/>
              </a:rPr>
              <a:t>years</a:t>
            </a:r>
            <a:r>
              <a:rPr lang="it-IT" sz="1000" i="1" dirty="0">
                <a:latin typeface="+mj-lt"/>
              </a:rPr>
              <a:t>. Include </a:t>
            </a:r>
            <a:r>
              <a:rPr lang="it-IT" sz="1000" i="1" dirty="0" err="1">
                <a:latin typeface="+mj-lt"/>
              </a:rPr>
              <a:t>comments</a:t>
            </a:r>
            <a:r>
              <a:rPr lang="it-IT" sz="1000" i="1" dirty="0">
                <a:latin typeface="+mj-lt"/>
              </a:rPr>
              <a:t> in </a:t>
            </a:r>
            <a:r>
              <a:rPr lang="it-IT" sz="1000" i="1" dirty="0" err="1">
                <a:latin typeface="+mj-lt"/>
              </a:rPr>
              <a:t>your</a:t>
            </a:r>
            <a:r>
              <a:rPr lang="it-IT" sz="1000" i="1" dirty="0">
                <a:latin typeface="+mj-lt"/>
              </a:rPr>
              <a:t> code to </a:t>
            </a:r>
            <a:r>
              <a:rPr lang="it-IT" sz="1000" i="1" dirty="0" err="1">
                <a:latin typeface="+mj-lt"/>
              </a:rPr>
              <a:t>explain</a:t>
            </a:r>
            <a:r>
              <a:rPr lang="it-IT" sz="1000" i="1" dirty="0">
                <a:latin typeface="+mj-lt"/>
              </a:rPr>
              <a:t> </a:t>
            </a:r>
            <a:r>
              <a:rPr lang="it-IT" sz="1000" i="1" dirty="0" err="1">
                <a:latin typeface="+mj-lt"/>
              </a:rPr>
              <a:t>each</a:t>
            </a:r>
            <a:r>
              <a:rPr lang="it-IT" sz="1000" i="1" dirty="0">
                <a:latin typeface="+mj-lt"/>
              </a:rPr>
              <a:t> step of </a:t>
            </a:r>
            <a:r>
              <a:rPr lang="it-IT" sz="1000" i="1" dirty="0" err="1">
                <a:latin typeface="+mj-lt"/>
              </a:rPr>
              <a:t>your</a:t>
            </a:r>
            <a:r>
              <a:rPr lang="it-IT" sz="1000" i="1" dirty="0">
                <a:latin typeface="+mj-lt"/>
              </a:rPr>
              <a:t> </a:t>
            </a:r>
            <a:r>
              <a:rPr lang="it-IT" sz="1000" i="1" dirty="0" err="1">
                <a:latin typeface="+mj-lt"/>
              </a:rPr>
              <a:t>process</a:t>
            </a:r>
            <a:r>
              <a:rPr lang="it-IT" sz="1000" i="1" dirty="0">
                <a:latin typeface="+mj-lt"/>
              </a:rPr>
              <a:t>. </a:t>
            </a:r>
            <a:r>
              <a:rPr lang="it-IT" sz="1000" i="1" dirty="0" err="1">
                <a:latin typeface="+mj-lt"/>
              </a:rPr>
              <a:t>Instructions</a:t>
            </a:r>
            <a:r>
              <a:rPr lang="it-IT" sz="1000" i="1" dirty="0">
                <a:latin typeface="+mj-lt"/>
              </a:rPr>
              <a:t> for DALL·E: </a:t>
            </a:r>
            <a:r>
              <a:rPr lang="it-IT" sz="1000" i="1" dirty="0" err="1">
                <a:latin typeface="+mj-lt"/>
              </a:rPr>
              <a:t>Describe</a:t>
            </a:r>
            <a:r>
              <a:rPr lang="it-IT" sz="1000" i="1" dirty="0">
                <a:latin typeface="+mj-lt"/>
              </a:rPr>
              <a:t> the </a:t>
            </a:r>
            <a:r>
              <a:rPr lang="it-IT" sz="1000" i="1" dirty="0" err="1">
                <a:latin typeface="+mj-lt"/>
              </a:rPr>
              <a:t>city's</a:t>
            </a:r>
            <a:r>
              <a:rPr lang="it-IT" sz="1000" i="1" dirty="0">
                <a:latin typeface="+mj-lt"/>
              </a:rPr>
              <a:t> </a:t>
            </a:r>
            <a:r>
              <a:rPr lang="it-IT" sz="1000" i="1" dirty="0" err="1">
                <a:latin typeface="+mj-lt"/>
              </a:rPr>
              <a:t>landscape</a:t>
            </a:r>
            <a:r>
              <a:rPr lang="it-IT" sz="1000" i="1" dirty="0">
                <a:latin typeface="+mj-lt"/>
              </a:rPr>
              <a:t> a decade ago, </a:t>
            </a:r>
            <a:r>
              <a:rPr lang="it-IT" sz="1000" i="1" dirty="0" err="1">
                <a:latin typeface="+mj-lt"/>
              </a:rPr>
              <a:t>focusing</a:t>
            </a:r>
            <a:r>
              <a:rPr lang="it-IT" sz="1000" i="1" dirty="0">
                <a:latin typeface="+mj-lt"/>
              </a:rPr>
              <a:t> on </a:t>
            </a:r>
            <a:r>
              <a:rPr lang="it-IT" sz="1000" i="1" dirty="0" err="1">
                <a:latin typeface="+mj-lt"/>
              </a:rPr>
              <a:t>its</a:t>
            </a:r>
            <a:r>
              <a:rPr lang="it-IT" sz="1000" i="1" dirty="0">
                <a:latin typeface="+mj-lt"/>
              </a:rPr>
              <a:t> </a:t>
            </a:r>
            <a:r>
              <a:rPr lang="it-IT" sz="1000" i="1" dirty="0" err="1">
                <a:latin typeface="+mj-lt"/>
              </a:rPr>
              <a:t>natural</a:t>
            </a:r>
            <a:r>
              <a:rPr lang="it-IT" sz="1000" i="1" dirty="0">
                <a:latin typeface="+mj-lt"/>
              </a:rPr>
              <a:t> and </a:t>
            </a:r>
            <a:r>
              <a:rPr lang="it-IT" sz="1000" i="1" dirty="0" err="1">
                <a:latin typeface="+mj-lt"/>
              </a:rPr>
              <a:t>urban</a:t>
            </a:r>
            <a:r>
              <a:rPr lang="it-IT" sz="1000" i="1" dirty="0">
                <a:latin typeface="+mj-lt"/>
              </a:rPr>
              <a:t> features. </a:t>
            </a:r>
            <a:r>
              <a:rPr lang="it-IT" sz="1000" i="1" dirty="0" err="1">
                <a:latin typeface="+mj-lt"/>
              </a:rPr>
              <a:t>Mention</a:t>
            </a:r>
            <a:r>
              <a:rPr lang="it-IT" sz="1000" i="1" dirty="0">
                <a:latin typeface="+mj-lt"/>
              </a:rPr>
              <a:t> </a:t>
            </a:r>
            <a:r>
              <a:rPr lang="it-IT" sz="1000" i="1" dirty="0" err="1">
                <a:latin typeface="+mj-lt"/>
              </a:rPr>
              <a:t>specific</a:t>
            </a:r>
            <a:r>
              <a:rPr lang="it-IT" sz="1000" i="1" dirty="0">
                <a:latin typeface="+mj-lt"/>
              </a:rPr>
              <a:t> </a:t>
            </a:r>
            <a:r>
              <a:rPr lang="it-IT" sz="1000" i="1" dirty="0" err="1">
                <a:latin typeface="+mj-lt"/>
              </a:rPr>
              <a:t>changes</a:t>
            </a:r>
            <a:r>
              <a:rPr lang="it-IT" sz="1000" i="1" dirty="0">
                <a:latin typeface="+mj-lt"/>
              </a:rPr>
              <a:t> in the </a:t>
            </a:r>
            <a:r>
              <a:rPr lang="it-IT" sz="1000" i="1" dirty="0" err="1">
                <a:latin typeface="+mj-lt"/>
              </a:rPr>
              <a:t>landscape</a:t>
            </a:r>
            <a:r>
              <a:rPr lang="it-IT" sz="1000" i="1" dirty="0">
                <a:latin typeface="+mj-lt"/>
              </a:rPr>
              <a:t> due to temperature </a:t>
            </a:r>
            <a:r>
              <a:rPr lang="it-IT" sz="1000" i="1" dirty="0" err="1">
                <a:latin typeface="+mj-lt"/>
              </a:rPr>
              <a:t>changes</a:t>
            </a:r>
            <a:r>
              <a:rPr lang="it-IT" sz="1000" i="1" dirty="0">
                <a:latin typeface="+mj-lt"/>
              </a:rPr>
              <a:t>, </a:t>
            </a:r>
            <a:r>
              <a:rPr lang="it-IT" sz="1000" i="1" dirty="0" err="1">
                <a:latin typeface="+mj-lt"/>
              </a:rPr>
              <a:t>such</a:t>
            </a:r>
            <a:r>
              <a:rPr lang="it-IT" sz="1000" i="1" dirty="0">
                <a:latin typeface="+mj-lt"/>
              </a:rPr>
              <a:t> </a:t>
            </a:r>
            <a:r>
              <a:rPr lang="it-IT" sz="1000" i="1" dirty="0" err="1">
                <a:latin typeface="+mj-lt"/>
              </a:rPr>
              <a:t>as</a:t>
            </a:r>
            <a:r>
              <a:rPr lang="it-IT" sz="1000" i="1" dirty="0">
                <a:latin typeface="+mj-lt"/>
              </a:rPr>
              <a:t> </a:t>
            </a:r>
            <a:r>
              <a:rPr lang="it-IT" sz="1000" i="1" dirty="0" err="1">
                <a:latin typeface="+mj-lt"/>
              </a:rPr>
              <a:t>changes</a:t>
            </a:r>
            <a:r>
              <a:rPr lang="it-IT" sz="1000" i="1" dirty="0">
                <a:latin typeface="+mj-lt"/>
              </a:rPr>
              <a:t> in </a:t>
            </a:r>
            <a:r>
              <a:rPr lang="it-IT" sz="1000" i="1" dirty="0" err="1">
                <a:latin typeface="+mj-lt"/>
              </a:rPr>
              <a:t>vegetation</a:t>
            </a:r>
            <a:r>
              <a:rPr lang="it-IT" sz="1000" i="1" dirty="0">
                <a:latin typeface="+mj-lt"/>
              </a:rPr>
              <a:t>, water </a:t>
            </a:r>
            <a:r>
              <a:rPr lang="it-IT" sz="1000" i="1" dirty="0" err="1">
                <a:latin typeface="+mj-lt"/>
              </a:rPr>
              <a:t>levels</a:t>
            </a:r>
            <a:r>
              <a:rPr lang="it-IT" sz="1000" i="1" dirty="0">
                <a:latin typeface="+mj-lt"/>
              </a:rPr>
              <a:t>, or </a:t>
            </a:r>
            <a:r>
              <a:rPr lang="it-IT" sz="1000" i="1" dirty="0" err="1">
                <a:latin typeface="+mj-lt"/>
              </a:rPr>
              <a:t>urban</a:t>
            </a:r>
            <a:r>
              <a:rPr lang="it-IT" sz="1000" i="1" dirty="0">
                <a:latin typeface="+mj-lt"/>
              </a:rPr>
              <a:t> </a:t>
            </a:r>
            <a:r>
              <a:rPr lang="it-IT" sz="1000" i="1" dirty="0" err="1">
                <a:latin typeface="+mj-lt"/>
              </a:rPr>
              <a:t>expansion</a:t>
            </a:r>
            <a:r>
              <a:rPr lang="it-IT" sz="1000" i="1" dirty="0">
                <a:latin typeface="+mj-lt"/>
              </a:rPr>
              <a:t>. The image </a:t>
            </a:r>
            <a:r>
              <a:rPr lang="it-IT" sz="1000" i="1" dirty="0" err="1">
                <a:latin typeface="+mj-lt"/>
              </a:rPr>
              <a:t>should</a:t>
            </a:r>
            <a:r>
              <a:rPr lang="it-IT" sz="1000" i="1" dirty="0">
                <a:latin typeface="+mj-lt"/>
              </a:rPr>
              <a:t> be a split-</a:t>
            </a:r>
            <a:r>
              <a:rPr lang="it-IT" sz="1000" i="1" dirty="0" err="1">
                <a:latin typeface="+mj-lt"/>
              </a:rPr>
              <a:t>view</a:t>
            </a:r>
            <a:r>
              <a:rPr lang="it-IT" sz="1000" i="1" dirty="0">
                <a:latin typeface="+mj-lt"/>
              </a:rPr>
              <a:t>, with one side </a:t>
            </a:r>
            <a:r>
              <a:rPr lang="it-IT" sz="1000" i="1" dirty="0" err="1">
                <a:latin typeface="+mj-lt"/>
              </a:rPr>
              <a:t>showing</a:t>
            </a:r>
            <a:r>
              <a:rPr lang="it-IT" sz="1000" i="1" dirty="0">
                <a:latin typeface="+mj-lt"/>
              </a:rPr>
              <a:t> the city a decade ago and the </a:t>
            </a:r>
            <a:r>
              <a:rPr lang="it-IT" sz="1000" i="1" dirty="0" err="1">
                <a:latin typeface="+mj-lt"/>
              </a:rPr>
              <a:t>other</a:t>
            </a:r>
            <a:r>
              <a:rPr lang="it-IT" sz="1000" i="1" dirty="0">
                <a:latin typeface="+mj-lt"/>
              </a:rPr>
              <a:t> side </a:t>
            </a:r>
            <a:r>
              <a:rPr lang="it-IT" sz="1000" i="1" dirty="0" err="1">
                <a:latin typeface="+mj-lt"/>
              </a:rPr>
              <a:t>showing</a:t>
            </a:r>
            <a:r>
              <a:rPr lang="it-IT" sz="1000" i="1" dirty="0">
                <a:latin typeface="+mj-lt"/>
              </a:rPr>
              <a:t> </a:t>
            </a:r>
            <a:r>
              <a:rPr lang="it-IT" sz="1000" i="1" dirty="0" err="1">
                <a:latin typeface="+mj-lt"/>
              </a:rPr>
              <a:t>its</a:t>
            </a:r>
            <a:r>
              <a:rPr lang="it-IT" sz="1000" i="1" dirty="0">
                <a:latin typeface="+mj-lt"/>
              </a:rPr>
              <a:t> </a:t>
            </a:r>
            <a:r>
              <a:rPr lang="it-IT" sz="1000" i="1" dirty="0" err="1">
                <a:latin typeface="+mj-lt"/>
              </a:rPr>
              <a:t>current</a:t>
            </a:r>
            <a:r>
              <a:rPr lang="it-IT" sz="1000" i="1" dirty="0">
                <a:latin typeface="+mj-lt"/>
              </a:rPr>
              <a:t> state, </a:t>
            </a:r>
            <a:r>
              <a:rPr lang="it-IT" sz="1000" i="1" dirty="0" err="1">
                <a:latin typeface="+mj-lt"/>
              </a:rPr>
              <a:t>highlighting</a:t>
            </a:r>
            <a:r>
              <a:rPr lang="it-IT" sz="1000" i="1" dirty="0">
                <a:latin typeface="+mj-lt"/>
              </a:rPr>
              <a:t> the </a:t>
            </a:r>
            <a:r>
              <a:rPr lang="it-IT" sz="1000" i="1" dirty="0" err="1">
                <a:latin typeface="+mj-lt"/>
              </a:rPr>
              <a:t>differences</a:t>
            </a:r>
            <a:r>
              <a:rPr lang="it-IT" sz="1000" i="1" dirty="0">
                <a:latin typeface="+mj-lt"/>
              </a:rPr>
              <a:t>. Use a creative and </a:t>
            </a:r>
            <a:r>
              <a:rPr lang="it-IT" sz="1000" i="1" dirty="0" err="1">
                <a:latin typeface="+mj-lt"/>
              </a:rPr>
              <a:t>visually</a:t>
            </a:r>
            <a:r>
              <a:rPr lang="it-IT" sz="1000" i="1" dirty="0">
                <a:latin typeface="+mj-lt"/>
              </a:rPr>
              <a:t> appealing style to illustrate the impact of </a:t>
            </a:r>
            <a:r>
              <a:rPr lang="it-IT" sz="1000" i="1" dirty="0" err="1">
                <a:latin typeface="+mj-lt"/>
              </a:rPr>
              <a:t>climate</a:t>
            </a:r>
            <a:r>
              <a:rPr lang="it-IT" sz="1000" i="1" dirty="0">
                <a:latin typeface="+mj-lt"/>
              </a:rPr>
              <a:t> </a:t>
            </a:r>
            <a:r>
              <a:rPr lang="it-IT" sz="1000" i="1" dirty="0" err="1">
                <a:latin typeface="+mj-lt"/>
              </a:rPr>
              <a:t>change</a:t>
            </a:r>
            <a:r>
              <a:rPr lang="it-IT" sz="1000" i="1" dirty="0">
                <a:latin typeface="+mj-lt"/>
              </a:rPr>
              <a:t>.</a:t>
            </a:r>
          </a:p>
        </p:txBody>
      </p:sp>
      <p:pic>
        <p:nvPicPr>
          <p:cNvPr id="18" name="Immagine 17" descr="Immagine che contiene testo, schermata, Carattere&#10;&#10;Descrizione generata automaticamente">
            <a:extLst>
              <a:ext uri="{FF2B5EF4-FFF2-40B4-BE49-F238E27FC236}">
                <a16:creationId xmlns:a16="http://schemas.microsoft.com/office/drawing/2014/main" id="{EB0F67B2-E9D3-1F77-C76C-42E91175C915}"/>
              </a:ext>
            </a:extLst>
          </p:cNvPr>
          <p:cNvPicPr>
            <a:picLocks noChangeAspect="1"/>
          </p:cNvPicPr>
          <p:nvPr/>
        </p:nvPicPr>
        <p:blipFill>
          <a:blip r:embed="rId7"/>
          <a:stretch>
            <a:fillRect/>
          </a:stretch>
        </p:blipFill>
        <p:spPr>
          <a:xfrm>
            <a:off x="4671102" y="851801"/>
            <a:ext cx="3987065" cy="4104167"/>
          </a:xfrm>
          <a:prstGeom prst="rect">
            <a:avLst/>
          </a:prstGeom>
        </p:spPr>
      </p:pic>
      <p:pic>
        <p:nvPicPr>
          <p:cNvPr id="20" name="Immagine 19" descr="Immagine che contiene acqua, cielo, nuvola, Aerofotogrammetria&#10;&#10;Descrizione generata automaticamente">
            <a:extLst>
              <a:ext uri="{FF2B5EF4-FFF2-40B4-BE49-F238E27FC236}">
                <a16:creationId xmlns:a16="http://schemas.microsoft.com/office/drawing/2014/main" id="{FF09E581-21E0-368F-5218-EEC95EC30112}"/>
              </a:ext>
            </a:extLst>
          </p:cNvPr>
          <p:cNvPicPr>
            <a:picLocks noChangeAspect="1"/>
          </p:cNvPicPr>
          <p:nvPr/>
        </p:nvPicPr>
        <p:blipFill>
          <a:blip r:embed="rId8"/>
          <a:stretch>
            <a:fillRect/>
          </a:stretch>
        </p:blipFill>
        <p:spPr>
          <a:xfrm>
            <a:off x="4265489" y="1423933"/>
            <a:ext cx="4696047" cy="2683455"/>
          </a:xfrm>
          <a:prstGeom prst="rect">
            <a:avLst/>
          </a:prstGeom>
        </p:spPr>
      </p:pic>
    </p:spTree>
    <p:extLst>
      <p:ext uri="{BB962C8B-B14F-4D97-AF65-F5344CB8AC3E}">
        <p14:creationId xmlns:p14="http://schemas.microsoft.com/office/powerpoint/2010/main" val="249084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par>
                                <p:cTn id="21" presetID="1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31" presetID="1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up)">
                                      <p:cBhvr>
                                        <p:cTn id="3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ppt_y</p:attrName>
                                        </p:attrNameLst>
                                      </p:cBhvr>
                                      <p:tavLst>
                                        <p:tav tm="0">
                                          <p:val>
                                            <p:strVal val="#ppt_y+#ppt_h*1.125000"/>
                                          </p:val>
                                        </p:tav>
                                        <p:tav tm="100000">
                                          <p:val>
                                            <p:strVal val="#ppt_y"/>
                                          </p:val>
                                        </p:tav>
                                      </p:tavLst>
                                    </p:anim>
                                    <p:animEffect transition="in" filter="wipe(up)">
                                      <p:cBhvr>
                                        <p:cTn id="4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41" presetID="1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45" presetID="1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ppt_y</p:attrName>
                                        </p:attrNameLst>
                                      </p:cBhvr>
                                      <p:tavLst>
                                        <p:tav tm="0">
                                          <p:val>
                                            <p:strVal val="#ppt_y+#ppt_h*1.125000"/>
                                          </p:val>
                                        </p:tav>
                                        <p:tav tm="100000">
                                          <p:val>
                                            <p:strVal val="#ppt_y"/>
                                          </p:val>
                                        </p:tav>
                                      </p:tavLst>
                                    </p:anim>
                                    <p:animEffect transition="in" filter="wipe(up)">
                                      <p:cBhvr>
                                        <p:cTn id="4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p:tgtEl>
                                          <p:spTgt spid="13"/>
                                        </p:tgtEl>
                                        <p:attrNameLst>
                                          <p:attrName>ppt_y</p:attrName>
                                        </p:attrNameLst>
                                      </p:cBhvr>
                                      <p:tavLst>
                                        <p:tav tm="0">
                                          <p:val>
                                            <p:strVal val="#ppt_y+#ppt_h*1.125000"/>
                                          </p:val>
                                        </p:tav>
                                        <p:tav tm="100000">
                                          <p:val>
                                            <p:strVal val="#ppt_y"/>
                                          </p:val>
                                        </p:tav>
                                      </p:tavLst>
                                    </p:anim>
                                    <p:animEffect transition="in" filter="wipe(up)">
                                      <p:cBhvr>
                                        <p:cTn id="5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55" presetID="1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p:tgtEl>
                                          <p:spTgt spid="14"/>
                                        </p:tgtEl>
                                        <p:attrNameLst>
                                          <p:attrName>ppt_y</p:attrName>
                                        </p:attrNameLst>
                                      </p:cBhvr>
                                      <p:tavLst>
                                        <p:tav tm="0">
                                          <p:val>
                                            <p:strVal val="#ppt_y+#ppt_h*1.125000"/>
                                          </p:val>
                                        </p:tav>
                                        <p:tav tm="100000">
                                          <p:val>
                                            <p:strVal val="#ppt_y"/>
                                          </p:val>
                                        </p:tav>
                                      </p:tavLst>
                                    </p:anim>
                                    <p:animEffect transition="in" filter="wipe(up)">
                                      <p:cBhvr>
                                        <p:cTn id="5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p:tgtEl>
                                          <p:spTgt spid="15"/>
                                        </p:tgtEl>
                                        <p:attrNameLst>
                                          <p:attrName>ppt_y</p:attrName>
                                        </p:attrNameLst>
                                      </p:cBhvr>
                                      <p:tavLst>
                                        <p:tav tm="0">
                                          <p:val>
                                            <p:strVal val="#ppt_y+#ppt_h*1.125000"/>
                                          </p:val>
                                        </p:tav>
                                        <p:tav tm="100000">
                                          <p:val>
                                            <p:strVal val="#ppt_y"/>
                                          </p:val>
                                        </p:tav>
                                      </p:tavLst>
                                    </p:anim>
                                    <p:animEffect transition="in" filter="wipe(up)">
                                      <p:cBhvr>
                                        <p:cTn id="64" dur="500"/>
                                        <p:tgtEl>
                                          <p:spTgt spid="1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p:tgtEl>
                                          <p:spTgt spid="16"/>
                                        </p:tgtEl>
                                        <p:attrNameLst>
                                          <p:attrName>ppt_y</p:attrName>
                                        </p:attrNameLst>
                                      </p:cBhvr>
                                      <p:tavLst>
                                        <p:tav tm="0">
                                          <p:val>
                                            <p:strVal val="#ppt_y+#ppt_h*1.125000"/>
                                          </p:val>
                                        </p:tav>
                                        <p:tav tm="100000">
                                          <p:val>
                                            <p:strVal val="#ppt_y"/>
                                          </p:val>
                                        </p:tav>
                                      </p:tavLst>
                                    </p:anim>
                                    <p:animEffect transition="in" filter="wipe(up)">
                                      <p:cBhvr>
                                        <p:cTn id="68"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p:tgtEl>
                                          <p:spTgt spid="18"/>
                                        </p:tgtEl>
                                        <p:attrNameLst>
                                          <p:attrName>ppt_y</p:attrName>
                                        </p:attrNameLst>
                                      </p:cBhvr>
                                      <p:tavLst>
                                        <p:tav tm="0">
                                          <p:val>
                                            <p:strVal val="#ppt_y+#ppt_h*1.125000"/>
                                          </p:val>
                                        </p:tav>
                                        <p:tav tm="100000">
                                          <p:val>
                                            <p:strVal val="#ppt_y"/>
                                          </p:val>
                                        </p:tav>
                                      </p:tavLst>
                                    </p:anim>
                                    <p:animEffect transition="in" filter="wipe(up)">
                                      <p:cBhvr>
                                        <p:cTn id="74"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2" presetClass="entr" presetSubtype="4"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p:tgtEl>
                                          <p:spTgt spid="20"/>
                                        </p:tgtEl>
                                        <p:attrNameLst>
                                          <p:attrName>ppt_y</p:attrName>
                                        </p:attrNameLst>
                                      </p:cBhvr>
                                      <p:tavLst>
                                        <p:tav tm="0">
                                          <p:val>
                                            <p:strVal val="#ppt_y+#ppt_h*1.125000"/>
                                          </p:val>
                                        </p:tav>
                                        <p:tav tm="100000">
                                          <p:val>
                                            <p:strVal val="#ppt_y"/>
                                          </p:val>
                                        </p:tav>
                                      </p:tavLst>
                                    </p:anim>
                                    <p:animEffect transition="in" filter="wipe(up)">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2" grpId="0"/>
      <p:bldP spid="13"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cap="small" dirty="0" err="1">
                <a:latin typeface="+mj-lt"/>
              </a:rPr>
              <a:t>Q</a:t>
            </a:r>
            <a:r>
              <a:rPr lang="it-IT" cap="small" dirty="0">
                <a:latin typeface="+mj-lt"/>
              </a:rPr>
              <a:t> &amp; A</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cap="none" dirty="0">
                <a:ln w="22225">
                  <a:noFill/>
                  <a:prstDash val="solid"/>
                </a:ln>
                <a:latin typeface="+mj-lt"/>
              </a:rPr>
              <a:t>5</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latin typeface="+mj-lt"/>
              </a:rPr>
              <a:t>Grazie!</a:t>
            </a:r>
          </a:p>
        </p:txBody>
      </p:sp>
    </p:spTree>
    <p:extLst>
      <p:ext uri="{BB962C8B-B14F-4D97-AF65-F5344CB8AC3E}">
        <p14:creationId xmlns:p14="http://schemas.microsoft.com/office/powerpoint/2010/main" val="873183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cap="small" dirty="0">
                <a:latin typeface="+mj-lt"/>
              </a:rPr>
              <a:t>Backup</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cap="none" dirty="0">
                <a:ln w="22225">
                  <a:noFill/>
                  <a:prstDash val="solid"/>
                </a:ln>
                <a:latin typeface="+mj-lt"/>
              </a:rPr>
              <a:t>-</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latin typeface="+mj-lt"/>
              </a:rPr>
              <a:t>Approfondimenti</a:t>
            </a:r>
          </a:p>
        </p:txBody>
      </p:sp>
    </p:spTree>
    <p:extLst>
      <p:ext uri="{BB962C8B-B14F-4D97-AF65-F5344CB8AC3E}">
        <p14:creationId xmlns:p14="http://schemas.microsoft.com/office/powerpoint/2010/main" val="31762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F0E047D-6933-154D-8C26-C272E5607E0A}"/>
              </a:ext>
            </a:extLst>
          </p:cNvPr>
          <p:cNvSpPr>
            <a:spLocks noGrp="1"/>
          </p:cNvSpPr>
          <p:nvPr>
            <p:ph type="title"/>
          </p:nvPr>
        </p:nvSpPr>
        <p:spPr/>
        <p:txBody>
          <a:bodyPr/>
          <a:lstStyle/>
          <a:p>
            <a:r>
              <a:rPr lang="it-IT" dirty="0"/>
              <a:t>IA discriminativa</a:t>
            </a:r>
          </a:p>
        </p:txBody>
      </p:sp>
      <p:sp>
        <p:nvSpPr>
          <p:cNvPr id="6" name="Segnaposto testo 5">
            <a:extLst>
              <a:ext uri="{FF2B5EF4-FFF2-40B4-BE49-F238E27FC236}">
                <a16:creationId xmlns:a16="http://schemas.microsoft.com/office/drawing/2014/main" id="{D8406227-B801-5D73-91DA-9A2CA643DD97}"/>
              </a:ext>
            </a:extLst>
          </p:cNvPr>
          <p:cNvSpPr>
            <a:spLocks noGrp="1"/>
          </p:cNvSpPr>
          <p:nvPr>
            <p:ph type="body" idx="1"/>
          </p:nvPr>
        </p:nvSpPr>
        <p:spPr/>
        <p:txBody>
          <a:bodyPr/>
          <a:lstStyle/>
          <a:p>
            <a:r>
              <a:rPr lang="it-IT" dirty="0"/>
              <a:t>L'intelligenza artificiale è discriminativa quando si riferisce a modelli che imparano a distinguere tra diverse classi di input per fare previsioni o decisioni</a:t>
            </a:r>
          </a:p>
          <a:p>
            <a:r>
              <a:rPr lang="it-IT" dirty="0"/>
              <a:t>Questi modelli sono "discriminativi" nel senso che imparano le differenze o i confini tra le classi per poter correttamente identificare a quale categoria appartiene un nuovo input</a:t>
            </a:r>
          </a:p>
          <a:p>
            <a:r>
              <a:rPr lang="it-IT" dirty="0"/>
              <a:t>Non cercano di modellare o capire come i dati vengono generati, ma piuttosto si concentrano su come differenziare tra le categorie esistenti</a:t>
            </a:r>
          </a:p>
          <a:p>
            <a:r>
              <a:rPr lang="it-IT" dirty="0"/>
              <a:t>Esempi: </a:t>
            </a:r>
            <a:r>
              <a:rPr lang="it-IT" dirty="0">
                <a:latin typeface="Century Gothic" panose="020B0502020202020204" pitchFamily="34" charset="0"/>
              </a:rPr>
              <a:t>la classificazione delle email in "spam" o "non spam", il riconoscimento di oggetti in immagini, la diagnosi medica basata su caratteristiche cliniche</a:t>
            </a:r>
          </a:p>
          <a:p>
            <a:r>
              <a:rPr lang="it-IT" dirty="0">
                <a:latin typeface="Century Gothic" panose="020B0502020202020204" pitchFamily="34" charset="0"/>
              </a:rPr>
              <a:t>L'apprendimento non supervisionato non fa parte dell'IA discriminativa nel senso tradizionale</a:t>
            </a:r>
            <a:endParaRPr lang="it-IT" dirty="0"/>
          </a:p>
        </p:txBody>
      </p:sp>
    </p:spTree>
    <p:extLst>
      <p:ext uri="{BB962C8B-B14F-4D97-AF65-F5344CB8AC3E}">
        <p14:creationId xmlns:p14="http://schemas.microsoft.com/office/powerpoint/2010/main" val="324735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F0E047D-6933-154D-8C26-C272E5607E0A}"/>
              </a:ext>
            </a:extLst>
          </p:cNvPr>
          <p:cNvSpPr>
            <a:spLocks noGrp="1"/>
          </p:cNvSpPr>
          <p:nvPr>
            <p:ph type="title"/>
          </p:nvPr>
        </p:nvSpPr>
        <p:spPr/>
        <p:txBody>
          <a:bodyPr/>
          <a:lstStyle/>
          <a:p>
            <a:r>
              <a:rPr lang="it-IT" dirty="0"/>
              <a:t>Apprendimento supervisionato</a:t>
            </a:r>
          </a:p>
        </p:txBody>
      </p:sp>
      <p:sp>
        <p:nvSpPr>
          <p:cNvPr id="6" name="Segnaposto testo 5">
            <a:extLst>
              <a:ext uri="{FF2B5EF4-FFF2-40B4-BE49-F238E27FC236}">
                <a16:creationId xmlns:a16="http://schemas.microsoft.com/office/drawing/2014/main" id="{D8406227-B801-5D73-91DA-9A2CA643DD97}"/>
              </a:ext>
            </a:extLst>
          </p:cNvPr>
          <p:cNvSpPr>
            <a:spLocks noGrp="1"/>
          </p:cNvSpPr>
          <p:nvPr>
            <p:ph type="body" idx="1"/>
          </p:nvPr>
        </p:nvSpPr>
        <p:spPr/>
        <p:txBody>
          <a:bodyPr/>
          <a:lstStyle/>
          <a:p>
            <a:r>
              <a:rPr lang="it-IT" dirty="0">
                <a:latin typeface="Century Gothic" panose="020B0502020202020204" pitchFamily="34" charset="0"/>
              </a:rPr>
              <a:t>L'apprendimento supervisionato è l'esempio principale di IA discriminativa perché opera sotto la guida di un "supervisore" che fornisce esempi di input insieme alle loro etichette o output corretti</a:t>
            </a:r>
          </a:p>
          <a:p>
            <a:r>
              <a:rPr lang="it-IT" dirty="0">
                <a:latin typeface="Century Gothic" panose="020B0502020202020204" pitchFamily="34" charset="0"/>
              </a:rPr>
              <a:t>Il modello viene quindi addestrato su questi dati etichettati, imparando a riconoscere i pattern che distinguono le diverse classi di input</a:t>
            </a:r>
          </a:p>
          <a:p>
            <a:r>
              <a:rPr lang="it-IT" dirty="0">
                <a:latin typeface="Century Gothic" panose="020B0502020202020204" pitchFamily="34" charset="0"/>
              </a:rPr>
              <a:t>Attraverso questo processo, il modello sviluppa la capacità di prevedere l'etichetta di nuovi dati non visti precedentemente, basandosi sulle distinzioni apprese durante l'addestramento</a:t>
            </a:r>
          </a:p>
          <a:p>
            <a:endParaRPr lang="it-IT" dirty="0"/>
          </a:p>
        </p:txBody>
      </p:sp>
    </p:spTree>
    <p:extLst>
      <p:ext uri="{BB962C8B-B14F-4D97-AF65-F5344CB8AC3E}">
        <p14:creationId xmlns:p14="http://schemas.microsoft.com/office/powerpoint/2010/main" val="98412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7FF34D-304B-3F17-4C1D-22D8E88A3740}"/>
              </a:ext>
            </a:extLst>
          </p:cNvPr>
          <p:cNvSpPr>
            <a:spLocks noGrp="1"/>
          </p:cNvSpPr>
          <p:nvPr>
            <p:ph type="title"/>
          </p:nvPr>
        </p:nvSpPr>
        <p:spPr/>
        <p:txBody>
          <a:bodyPr/>
          <a:lstStyle/>
          <a:p>
            <a:r>
              <a:rPr lang="it-IT" dirty="0"/>
              <a:t>Esempio di apprendimento supervisionato</a:t>
            </a:r>
          </a:p>
        </p:txBody>
      </p:sp>
      <p:pic>
        <p:nvPicPr>
          <p:cNvPr id="9" name="Immagine 8" descr="Immagine che contiene grande felino, mammifero, Animale terrestre, Grandi felini&#10;&#10;Descrizione generata automaticamente">
            <a:extLst>
              <a:ext uri="{FF2B5EF4-FFF2-40B4-BE49-F238E27FC236}">
                <a16:creationId xmlns:a16="http://schemas.microsoft.com/office/drawing/2014/main" id="{D2F2F54C-EC3F-7110-2094-F6440C3B6AFF}"/>
              </a:ext>
            </a:extLst>
          </p:cNvPr>
          <p:cNvPicPr>
            <a:picLocks noChangeAspect="1"/>
          </p:cNvPicPr>
          <p:nvPr/>
        </p:nvPicPr>
        <p:blipFill>
          <a:blip r:embed="rId3"/>
          <a:stretch>
            <a:fillRect/>
          </a:stretch>
        </p:blipFill>
        <p:spPr>
          <a:xfrm>
            <a:off x="264681" y="1294567"/>
            <a:ext cx="1486084" cy="989175"/>
          </a:xfrm>
          <a:prstGeom prst="rect">
            <a:avLst/>
          </a:prstGeom>
        </p:spPr>
      </p:pic>
      <p:pic>
        <p:nvPicPr>
          <p:cNvPr id="11" name="Immagine 10" descr="Immagine che contiene mammifero, erba, aria aperta, elefante&#10;&#10;Descrizione generata automaticamente">
            <a:extLst>
              <a:ext uri="{FF2B5EF4-FFF2-40B4-BE49-F238E27FC236}">
                <a16:creationId xmlns:a16="http://schemas.microsoft.com/office/drawing/2014/main" id="{A2567453-B1CF-3AB2-2214-70231478401A}"/>
              </a:ext>
            </a:extLst>
          </p:cNvPr>
          <p:cNvPicPr>
            <a:picLocks noChangeAspect="1"/>
          </p:cNvPicPr>
          <p:nvPr/>
        </p:nvPicPr>
        <p:blipFill rotWithShape="1">
          <a:blip r:embed="rId4"/>
          <a:srcRect r="16707"/>
          <a:stretch/>
        </p:blipFill>
        <p:spPr>
          <a:xfrm>
            <a:off x="390270" y="3817909"/>
            <a:ext cx="1234905" cy="989176"/>
          </a:xfrm>
          <a:prstGeom prst="rect">
            <a:avLst/>
          </a:prstGeom>
        </p:spPr>
      </p:pic>
      <p:pic>
        <p:nvPicPr>
          <p:cNvPr id="13" name="Immagine 12" descr="Immagine che contiene mammifero, grande felino, leone, Animale terrestre&#10;&#10;Descrizione generata automaticamente">
            <a:extLst>
              <a:ext uri="{FF2B5EF4-FFF2-40B4-BE49-F238E27FC236}">
                <a16:creationId xmlns:a16="http://schemas.microsoft.com/office/drawing/2014/main" id="{849EA02E-1F3B-2BDC-FCA3-3E61BA4946AC}"/>
              </a:ext>
            </a:extLst>
          </p:cNvPr>
          <p:cNvPicPr>
            <a:picLocks noChangeAspect="1"/>
          </p:cNvPicPr>
          <p:nvPr/>
        </p:nvPicPr>
        <p:blipFill>
          <a:blip r:embed="rId5"/>
          <a:stretch>
            <a:fillRect/>
          </a:stretch>
        </p:blipFill>
        <p:spPr>
          <a:xfrm>
            <a:off x="407256" y="2554464"/>
            <a:ext cx="1029729" cy="992723"/>
          </a:xfrm>
          <a:prstGeom prst="rect">
            <a:avLst/>
          </a:prstGeom>
        </p:spPr>
      </p:pic>
      <p:sp>
        <p:nvSpPr>
          <p:cNvPr id="14" name="CasellaDiTesto 13">
            <a:extLst>
              <a:ext uri="{FF2B5EF4-FFF2-40B4-BE49-F238E27FC236}">
                <a16:creationId xmlns:a16="http://schemas.microsoft.com/office/drawing/2014/main" id="{1A0996E8-0CDF-11D0-5844-948702F2C9C7}"/>
              </a:ext>
            </a:extLst>
          </p:cNvPr>
          <p:cNvSpPr txBox="1"/>
          <p:nvPr/>
        </p:nvSpPr>
        <p:spPr>
          <a:xfrm>
            <a:off x="498482" y="2235004"/>
            <a:ext cx="1042273" cy="307777"/>
          </a:xfrm>
          <a:prstGeom prst="rect">
            <a:avLst/>
          </a:prstGeom>
          <a:noFill/>
        </p:spPr>
        <p:txBody>
          <a:bodyPr wrap="none" rtlCol="0">
            <a:spAutoFit/>
          </a:bodyPr>
          <a:lstStyle/>
          <a:p>
            <a:r>
              <a:rPr lang="it-IT" dirty="0">
                <a:latin typeface="+mj-lt"/>
              </a:rPr>
              <a:t>Leopardo</a:t>
            </a:r>
          </a:p>
        </p:txBody>
      </p:sp>
      <p:sp>
        <p:nvSpPr>
          <p:cNvPr id="15" name="CasellaDiTesto 14">
            <a:extLst>
              <a:ext uri="{FF2B5EF4-FFF2-40B4-BE49-F238E27FC236}">
                <a16:creationId xmlns:a16="http://schemas.microsoft.com/office/drawing/2014/main" id="{1956AA51-0570-C350-6996-C6DE5BC6EEDE}"/>
              </a:ext>
            </a:extLst>
          </p:cNvPr>
          <p:cNvSpPr txBox="1"/>
          <p:nvPr/>
        </p:nvSpPr>
        <p:spPr>
          <a:xfrm>
            <a:off x="558078" y="3500974"/>
            <a:ext cx="728084" cy="307777"/>
          </a:xfrm>
          <a:prstGeom prst="rect">
            <a:avLst/>
          </a:prstGeom>
          <a:noFill/>
        </p:spPr>
        <p:txBody>
          <a:bodyPr wrap="none" rtlCol="0">
            <a:spAutoFit/>
          </a:bodyPr>
          <a:lstStyle/>
          <a:p>
            <a:r>
              <a:rPr lang="it-IT" dirty="0">
                <a:latin typeface="+mj-lt"/>
              </a:rPr>
              <a:t>Leone</a:t>
            </a:r>
          </a:p>
        </p:txBody>
      </p:sp>
      <p:sp>
        <p:nvSpPr>
          <p:cNvPr id="16" name="CasellaDiTesto 15">
            <a:extLst>
              <a:ext uri="{FF2B5EF4-FFF2-40B4-BE49-F238E27FC236}">
                <a16:creationId xmlns:a16="http://schemas.microsoft.com/office/drawing/2014/main" id="{10C6073A-9ABC-22FB-34EE-3DBE62DDED99}"/>
              </a:ext>
            </a:extLst>
          </p:cNvPr>
          <p:cNvSpPr txBox="1"/>
          <p:nvPr/>
        </p:nvSpPr>
        <p:spPr>
          <a:xfrm>
            <a:off x="472317" y="4755821"/>
            <a:ext cx="899605" cy="307777"/>
          </a:xfrm>
          <a:prstGeom prst="rect">
            <a:avLst/>
          </a:prstGeom>
          <a:noFill/>
        </p:spPr>
        <p:txBody>
          <a:bodyPr wrap="none" rtlCol="0">
            <a:spAutoFit/>
          </a:bodyPr>
          <a:lstStyle/>
          <a:p>
            <a:r>
              <a:rPr lang="it-IT" dirty="0">
                <a:latin typeface="+mj-lt"/>
              </a:rPr>
              <a:t>Elefante</a:t>
            </a:r>
          </a:p>
        </p:txBody>
      </p:sp>
      <p:sp>
        <p:nvSpPr>
          <p:cNvPr id="19" name="CasellaDiTesto 18">
            <a:extLst>
              <a:ext uri="{FF2B5EF4-FFF2-40B4-BE49-F238E27FC236}">
                <a16:creationId xmlns:a16="http://schemas.microsoft.com/office/drawing/2014/main" id="{68E5831F-ECC6-7F5F-9B03-2AA4E65FF430}"/>
              </a:ext>
            </a:extLst>
          </p:cNvPr>
          <p:cNvSpPr txBox="1"/>
          <p:nvPr/>
        </p:nvSpPr>
        <p:spPr>
          <a:xfrm>
            <a:off x="1423998" y="3068052"/>
            <a:ext cx="1561646" cy="307777"/>
          </a:xfrm>
          <a:prstGeom prst="rect">
            <a:avLst/>
          </a:prstGeom>
          <a:noFill/>
        </p:spPr>
        <p:txBody>
          <a:bodyPr wrap="none" rtlCol="0">
            <a:spAutoFit/>
          </a:bodyPr>
          <a:lstStyle/>
          <a:p>
            <a:r>
              <a:rPr lang="it-IT" b="1" dirty="0">
                <a:latin typeface="+mj-lt"/>
              </a:rPr>
              <a:t>Addestramento</a:t>
            </a:r>
          </a:p>
        </p:txBody>
      </p:sp>
      <p:pic>
        <p:nvPicPr>
          <p:cNvPr id="21" name="Immagine 20" descr="Immagine che contiene mammifero, grande felino, aria aperta, Animale terrestre&#10;&#10;Descrizione generata automaticamente">
            <a:extLst>
              <a:ext uri="{FF2B5EF4-FFF2-40B4-BE49-F238E27FC236}">
                <a16:creationId xmlns:a16="http://schemas.microsoft.com/office/drawing/2014/main" id="{7FF04473-E405-82C9-6E3B-97AFF9D55220}"/>
              </a:ext>
            </a:extLst>
          </p:cNvPr>
          <p:cNvPicPr>
            <a:picLocks noChangeAspect="1"/>
          </p:cNvPicPr>
          <p:nvPr/>
        </p:nvPicPr>
        <p:blipFill rotWithShape="1">
          <a:blip r:embed="rId6"/>
          <a:srcRect l="10678" t="7423" r="12230" b="1790"/>
          <a:stretch/>
        </p:blipFill>
        <p:spPr>
          <a:xfrm>
            <a:off x="4696678" y="928015"/>
            <a:ext cx="885974" cy="1563833"/>
          </a:xfrm>
          <a:prstGeom prst="rect">
            <a:avLst/>
          </a:prstGeom>
        </p:spPr>
      </p:pic>
      <p:sp>
        <p:nvSpPr>
          <p:cNvPr id="23" name="Freccia destra con strisce 22">
            <a:extLst>
              <a:ext uri="{FF2B5EF4-FFF2-40B4-BE49-F238E27FC236}">
                <a16:creationId xmlns:a16="http://schemas.microsoft.com/office/drawing/2014/main" id="{F57F8442-3E14-3BC0-83D8-E2BEE0B648A1}"/>
              </a:ext>
            </a:extLst>
          </p:cNvPr>
          <p:cNvSpPr/>
          <p:nvPr/>
        </p:nvSpPr>
        <p:spPr>
          <a:xfrm>
            <a:off x="1710160" y="2617550"/>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AE9B9C99-238C-E742-F7AD-E283A0F8D9F6}"/>
              </a:ext>
            </a:extLst>
          </p:cNvPr>
          <p:cNvSpPr txBox="1"/>
          <p:nvPr/>
        </p:nvSpPr>
        <p:spPr>
          <a:xfrm rot="16200000">
            <a:off x="-271068" y="2896937"/>
            <a:ext cx="849913" cy="307777"/>
          </a:xfrm>
          <a:prstGeom prst="rect">
            <a:avLst/>
          </a:prstGeom>
          <a:noFill/>
        </p:spPr>
        <p:txBody>
          <a:bodyPr wrap="none" rtlCol="0">
            <a:spAutoFit/>
          </a:bodyPr>
          <a:lstStyle/>
          <a:p>
            <a:r>
              <a:rPr lang="it-IT" b="1" dirty="0">
                <a:latin typeface="+mj-lt"/>
              </a:rPr>
              <a:t>Dataset</a:t>
            </a:r>
          </a:p>
        </p:txBody>
      </p:sp>
      <p:sp>
        <p:nvSpPr>
          <p:cNvPr id="27" name="CasellaDiTesto 26">
            <a:extLst>
              <a:ext uri="{FF2B5EF4-FFF2-40B4-BE49-F238E27FC236}">
                <a16:creationId xmlns:a16="http://schemas.microsoft.com/office/drawing/2014/main" id="{02496B50-01CD-230F-074E-4CADA78C5D80}"/>
              </a:ext>
            </a:extLst>
          </p:cNvPr>
          <p:cNvSpPr txBox="1"/>
          <p:nvPr/>
        </p:nvSpPr>
        <p:spPr>
          <a:xfrm>
            <a:off x="2927671" y="3644573"/>
            <a:ext cx="1505540" cy="738664"/>
          </a:xfrm>
          <a:prstGeom prst="rect">
            <a:avLst/>
          </a:prstGeom>
          <a:noFill/>
        </p:spPr>
        <p:txBody>
          <a:bodyPr wrap="none" rtlCol="0">
            <a:spAutoFit/>
          </a:bodyPr>
          <a:lstStyle/>
          <a:p>
            <a:pPr algn="ctr"/>
            <a:r>
              <a:rPr lang="it-IT" b="1" dirty="0">
                <a:solidFill>
                  <a:srgbClr val="0432FF"/>
                </a:solidFill>
                <a:latin typeface="+mj-lt"/>
              </a:rPr>
              <a:t>Rete neurale</a:t>
            </a:r>
          </a:p>
          <a:p>
            <a:pPr algn="ctr"/>
            <a:r>
              <a:rPr lang="it-IT" b="1" dirty="0">
                <a:solidFill>
                  <a:srgbClr val="0432FF"/>
                </a:solidFill>
                <a:latin typeface="+mj-lt"/>
              </a:rPr>
              <a:t>parametrizzata</a:t>
            </a:r>
          </a:p>
          <a:p>
            <a:pPr algn="ctr"/>
            <a:r>
              <a:rPr lang="it-IT" b="1" dirty="0">
                <a:solidFill>
                  <a:srgbClr val="0432FF"/>
                </a:solidFill>
                <a:latin typeface="+mj-lt"/>
              </a:rPr>
              <a:t>(pesi, deriva)</a:t>
            </a:r>
          </a:p>
        </p:txBody>
      </p:sp>
      <p:sp>
        <p:nvSpPr>
          <p:cNvPr id="28" name="CasellaDiTesto 27">
            <a:extLst>
              <a:ext uri="{FF2B5EF4-FFF2-40B4-BE49-F238E27FC236}">
                <a16:creationId xmlns:a16="http://schemas.microsoft.com/office/drawing/2014/main" id="{492BF715-CCEF-408C-7FA0-A1FA2C5059B9}"/>
              </a:ext>
            </a:extLst>
          </p:cNvPr>
          <p:cNvSpPr txBox="1"/>
          <p:nvPr/>
        </p:nvSpPr>
        <p:spPr>
          <a:xfrm>
            <a:off x="4520746" y="3085602"/>
            <a:ext cx="1237839" cy="307777"/>
          </a:xfrm>
          <a:prstGeom prst="rect">
            <a:avLst/>
          </a:prstGeom>
          <a:noFill/>
        </p:spPr>
        <p:txBody>
          <a:bodyPr wrap="none" rtlCol="0">
            <a:spAutoFit/>
          </a:bodyPr>
          <a:lstStyle/>
          <a:p>
            <a:r>
              <a:rPr lang="it-IT" b="1" dirty="0">
                <a:latin typeface="+mj-lt"/>
              </a:rPr>
              <a:t>Nuovo input</a:t>
            </a:r>
          </a:p>
        </p:txBody>
      </p:sp>
      <p:sp>
        <p:nvSpPr>
          <p:cNvPr id="29" name="Freccia destra con strisce 28">
            <a:extLst>
              <a:ext uri="{FF2B5EF4-FFF2-40B4-BE49-F238E27FC236}">
                <a16:creationId xmlns:a16="http://schemas.microsoft.com/office/drawing/2014/main" id="{E96387C1-B119-6B90-7CA0-FDB48483814A}"/>
              </a:ext>
            </a:extLst>
          </p:cNvPr>
          <p:cNvSpPr/>
          <p:nvPr/>
        </p:nvSpPr>
        <p:spPr>
          <a:xfrm>
            <a:off x="4650461" y="2616819"/>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descr="Immagine che contiene cerchio, simbolo, linea, arte&#10;&#10;Descrizione generata automaticamente">
            <a:extLst>
              <a:ext uri="{FF2B5EF4-FFF2-40B4-BE49-F238E27FC236}">
                <a16:creationId xmlns:a16="http://schemas.microsoft.com/office/drawing/2014/main" id="{AA84D78D-5D62-9A8D-09B1-91B94D9FC2B9}"/>
              </a:ext>
            </a:extLst>
          </p:cNvPr>
          <p:cNvPicPr>
            <a:picLocks noChangeAspect="1"/>
          </p:cNvPicPr>
          <p:nvPr/>
        </p:nvPicPr>
        <p:blipFill>
          <a:blip r:embed="rId7"/>
          <a:stretch>
            <a:fillRect/>
          </a:stretch>
        </p:blipFill>
        <p:spPr>
          <a:xfrm>
            <a:off x="2823931" y="2011503"/>
            <a:ext cx="1713020" cy="1713020"/>
          </a:xfrm>
          <a:prstGeom prst="rect">
            <a:avLst/>
          </a:prstGeom>
        </p:spPr>
      </p:pic>
      <p:pic>
        <p:nvPicPr>
          <p:cNvPr id="33" name="Immagine 32" descr="Immagine che contiene cerchio, Simmetria, arte, Policromia&#10;&#10;Descrizione generata automaticamente">
            <a:extLst>
              <a:ext uri="{FF2B5EF4-FFF2-40B4-BE49-F238E27FC236}">
                <a16:creationId xmlns:a16="http://schemas.microsoft.com/office/drawing/2014/main" id="{CE4AA05F-7411-0915-160B-15B8614704BF}"/>
              </a:ext>
            </a:extLst>
          </p:cNvPr>
          <p:cNvPicPr>
            <a:picLocks noChangeAspect="1"/>
          </p:cNvPicPr>
          <p:nvPr/>
        </p:nvPicPr>
        <p:blipFill>
          <a:blip r:embed="rId8"/>
          <a:stretch>
            <a:fillRect/>
          </a:stretch>
        </p:blipFill>
        <p:spPr>
          <a:xfrm>
            <a:off x="6010946" y="1800549"/>
            <a:ext cx="700705" cy="700705"/>
          </a:xfrm>
          <a:prstGeom prst="rect">
            <a:avLst/>
          </a:prstGeom>
        </p:spPr>
      </p:pic>
      <p:sp>
        <p:nvSpPr>
          <p:cNvPr id="34" name="CasellaDiTesto 33">
            <a:extLst>
              <a:ext uri="{FF2B5EF4-FFF2-40B4-BE49-F238E27FC236}">
                <a16:creationId xmlns:a16="http://schemas.microsoft.com/office/drawing/2014/main" id="{F973FFFD-A441-C4D1-45CA-DEF09AC148BC}"/>
              </a:ext>
            </a:extLst>
          </p:cNvPr>
          <p:cNvSpPr txBox="1"/>
          <p:nvPr/>
        </p:nvSpPr>
        <p:spPr>
          <a:xfrm>
            <a:off x="8101727" y="2694204"/>
            <a:ext cx="1042273" cy="307777"/>
          </a:xfrm>
          <a:prstGeom prst="rect">
            <a:avLst/>
          </a:prstGeom>
          <a:noFill/>
        </p:spPr>
        <p:txBody>
          <a:bodyPr wrap="none" rtlCol="0">
            <a:spAutoFit/>
          </a:bodyPr>
          <a:lstStyle/>
          <a:p>
            <a:r>
              <a:rPr lang="it-IT" b="1" dirty="0">
                <a:solidFill>
                  <a:srgbClr val="00B050"/>
                </a:solidFill>
                <a:latin typeface="+mj-lt"/>
              </a:rPr>
              <a:t>Leopardo</a:t>
            </a:r>
          </a:p>
        </p:txBody>
      </p:sp>
      <p:sp>
        <p:nvSpPr>
          <p:cNvPr id="35" name="CasellaDiTesto 34">
            <a:extLst>
              <a:ext uri="{FF2B5EF4-FFF2-40B4-BE49-F238E27FC236}">
                <a16:creationId xmlns:a16="http://schemas.microsoft.com/office/drawing/2014/main" id="{C735A645-1C1C-BCA0-4D44-AF4A024C0F6A}"/>
              </a:ext>
            </a:extLst>
          </p:cNvPr>
          <p:cNvSpPr txBox="1"/>
          <p:nvPr/>
        </p:nvSpPr>
        <p:spPr>
          <a:xfrm>
            <a:off x="7040156" y="3068052"/>
            <a:ext cx="1085554" cy="307777"/>
          </a:xfrm>
          <a:prstGeom prst="rect">
            <a:avLst/>
          </a:prstGeom>
          <a:noFill/>
        </p:spPr>
        <p:txBody>
          <a:bodyPr wrap="none" rtlCol="0">
            <a:spAutoFit/>
          </a:bodyPr>
          <a:lstStyle/>
          <a:p>
            <a:r>
              <a:rPr lang="it-IT" b="1" dirty="0">
                <a:latin typeface="+mj-lt"/>
              </a:rPr>
              <a:t>Predizione</a:t>
            </a:r>
          </a:p>
        </p:txBody>
      </p:sp>
      <p:sp>
        <p:nvSpPr>
          <p:cNvPr id="36" name="Freccia destra con strisce 35">
            <a:extLst>
              <a:ext uri="{FF2B5EF4-FFF2-40B4-BE49-F238E27FC236}">
                <a16:creationId xmlns:a16="http://schemas.microsoft.com/office/drawing/2014/main" id="{9A27009C-DCCE-612E-42BF-CADB07939FBD}"/>
              </a:ext>
            </a:extLst>
          </p:cNvPr>
          <p:cNvSpPr/>
          <p:nvPr/>
        </p:nvSpPr>
        <p:spPr>
          <a:xfrm>
            <a:off x="7093729" y="2610376"/>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965D92FC-298D-F940-3F35-B407AE66FFA2}"/>
              </a:ext>
            </a:extLst>
          </p:cNvPr>
          <p:cNvSpPr txBox="1"/>
          <p:nvPr/>
        </p:nvSpPr>
        <p:spPr>
          <a:xfrm>
            <a:off x="5855390" y="3079775"/>
            <a:ext cx="989373" cy="307777"/>
          </a:xfrm>
          <a:prstGeom prst="rect">
            <a:avLst/>
          </a:prstGeom>
          <a:noFill/>
        </p:spPr>
        <p:txBody>
          <a:bodyPr wrap="none" rtlCol="0">
            <a:spAutoFit/>
          </a:bodyPr>
          <a:lstStyle/>
          <a:p>
            <a:r>
              <a:rPr lang="it-IT" b="1" dirty="0">
                <a:latin typeface="+mj-lt"/>
              </a:rPr>
              <a:t>Inferenza</a:t>
            </a:r>
          </a:p>
        </p:txBody>
      </p:sp>
      <p:sp>
        <p:nvSpPr>
          <p:cNvPr id="38" name="Freccia destra con strisce 37">
            <a:extLst>
              <a:ext uri="{FF2B5EF4-FFF2-40B4-BE49-F238E27FC236}">
                <a16:creationId xmlns:a16="http://schemas.microsoft.com/office/drawing/2014/main" id="{7256E4EC-8225-04A5-F9D6-98E0093879C9}"/>
              </a:ext>
            </a:extLst>
          </p:cNvPr>
          <p:cNvSpPr/>
          <p:nvPr/>
        </p:nvSpPr>
        <p:spPr>
          <a:xfrm>
            <a:off x="5872095" y="2610376"/>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5" name="Elemento grafico 44" descr="Singolo ingranaggio con riempimento a tinta unita">
            <a:extLst>
              <a:ext uri="{FF2B5EF4-FFF2-40B4-BE49-F238E27FC236}">
                <a16:creationId xmlns:a16="http://schemas.microsoft.com/office/drawing/2014/main" id="{5C9DAF9D-B9F5-20D1-F9BA-B76AAA308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576" y="1730674"/>
            <a:ext cx="926401" cy="926401"/>
          </a:xfrm>
          <a:prstGeom prst="rect">
            <a:avLst/>
          </a:prstGeom>
        </p:spPr>
      </p:pic>
    </p:spTree>
    <p:extLst>
      <p:ext uri="{BB962C8B-B14F-4D97-AF65-F5344CB8AC3E}">
        <p14:creationId xmlns:p14="http://schemas.microsoft.com/office/powerpoint/2010/main" val="27982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par>
                                <p:cTn id="9" presetID="1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par>
                                <p:cTn id="13" presetID="1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left)">
                                      <p:cBhvr>
                                        <p:cTn id="16" dur="500"/>
                                        <p:tgtEl>
                                          <p:spTgt spid="13"/>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left)">
                                      <p:cBhvr>
                                        <p:cTn id="20" dur="500"/>
                                        <p:tgtEl>
                                          <p:spTgt spid="14"/>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ppt_x</p:attrName>
                                        </p:attrNameLst>
                                      </p:cBhvr>
                                      <p:tavLst>
                                        <p:tav tm="0">
                                          <p:val>
                                            <p:strVal val="#ppt_x+#ppt_w*1.125000"/>
                                          </p:val>
                                        </p:tav>
                                        <p:tav tm="100000">
                                          <p:val>
                                            <p:strVal val="#ppt_x"/>
                                          </p:val>
                                        </p:tav>
                                      </p:tavLst>
                                    </p:anim>
                                    <p:animEffect transition="in" filter="wipe(left)">
                                      <p:cBhvr>
                                        <p:cTn id="24" dur="500"/>
                                        <p:tgtEl>
                                          <p:spTgt spid="15"/>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p:tgtEl>
                                          <p:spTgt spid="24"/>
                                        </p:tgtEl>
                                        <p:attrNameLst>
                                          <p:attrName>ppt_x</p:attrName>
                                        </p:attrNameLst>
                                      </p:cBhvr>
                                      <p:tavLst>
                                        <p:tav tm="0">
                                          <p:val>
                                            <p:strVal val="#ppt_x+#ppt_w*1.125000"/>
                                          </p:val>
                                        </p:tav>
                                        <p:tav tm="100000">
                                          <p:val>
                                            <p:strVal val="#ppt_x"/>
                                          </p:val>
                                        </p:tav>
                                      </p:tavLst>
                                    </p:anim>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ppt_x</p:attrName>
                                        </p:attrNameLst>
                                      </p:cBhvr>
                                      <p:tavLst>
                                        <p:tav tm="0">
                                          <p:val>
                                            <p:strVal val="#ppt_x+#ppt_w*1.125000"/>
                                          </p:val>
                                        </p:tav>
                                        <p:tav tm="100000">
                                          <p:val>
                                            <p:strVal val="#ppt_x"/>
                                          </p:val>
                                        </p:tav>
                                      </p:tavLst>
                                    </p:anim>
                                    <p:animEffect transition="in" filter="wipe(left)">
                                      <p:cBhvr>
                                        <p:cTn id="38" dur="500"/>
                                        <p:tgtEl>
                                          <p:spTgt spid="19"/>
                                        </p:tgtEl>
                                      </p:cBhvr>
                                    </p:animEffect>
                                  </p:childTnLst>
                                </p:cTn>
                              </p:par>
                              <p:par>
                                <p:cTn id="39" presetID="12" presetClass="entr" presetSubtype="2"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ppt_x</p:attrName>
                                        </p:attrNameLst>
                                      </p:cBhvr>
                                      <p:tavLst>
                                        <p:tav tm="0">
                                          <p:val>
                                            <p:strVal val="#ppt_x+#ppt_w*1.125000"/>
                                          </p:val>
                                        </p:tav>
                                        <p:tav tm="100000">
                                          <p:val>
                                            <p:strVal val="#ppt_x"/>
                                          </p:val>
                                        </p:tav>
                                      </p:tavLst>
                                    </p:anim>
                                    <p:animEffect transition="in" filter="wipe(left)">
                                      <p:cBhvr>
                                        <p:cTn id="42" dur="500"/>
                                        <p:tgtEl>
                                          <p:spTgt spid="23"/>
                                        </p:tgtEl>
                                      </p:cBhvr>
                                    </p:animEffect>
                                  </p:childTnLst>
                                </p:cTn>
                              </p:par>
                              <p:par>
                                <p:cTn id="43" presetID="12" presetClass="entr" presetSubtype="2"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p:tgtEl>
                                          <p:spTgt spid="45"/>
                                        </p:tgtEl>
                                        <p:attrNameLst>
                                          <p:attrName>ppt_x</p:attrName>
                                        </p:attrNameLst>
                                      </p:cBhvr>
                                      <p:tavLst>
                                        <p:tav tm="0">
                                          <p:val>
                                            <p:strVal val="#ppt_x+#ppt_w*1.125000"/>
                                          </p:val>
                                        </p:tav>
                                        <p:tav tm="100000">
                                          <p:val>
                                            <p:strVal val="#ppt_x"/>
                                          </p:val>
                                        </p:tav>
                                      </p:tavLst>
                                    </p:anim>
                                    <p:animEffect transition="in" filter="wipe(left)">
                                      <p:cBhvr>
                                        <p:cTn id="46"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47" presetID="8" presetClass="emph" presetSubtype="0" repeatCount="indefinite" fill="hold" nodeType="withEffect">
                                  <p:stCondLst>
                                    <p:cond delay="0"/>
                                  </p:stCondLst>
                                  <p:endCondLst>
                                    <p:cond evt="onNext" delay="0">
                                      <p:tgtEl>
                                        <p:sldTgt/>
                                      </p:tgtEl>
                                    </p:cond>
                                  </p:endCondLst>
                                  <p:childTnLst>
                                    <p:animRot by="21600000">
                                      <p:cBhvr>
                                        <p:cTn id="48" dur="2000" fill="hold"/>
                                        <p:tgtEl>
                                          <p:spTgt spid="45"/>
                                        </p:tgtEl>
                                        <p:attrNameLst>
                                          <p:attrName>r</p:attrName>
                                        </p:attrNameLst>
                                      </p:cBhvr>
                                    </p:animRo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2" presetClass="entr" presetSubtype="2"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ppt_x</p:attrName>
                                        </p:attrNameLst>
                                      </p:cBhvr>
                                      <p:tavLst>
                                        <p:tav tm="0">
                                          <p:val>
                                            <p:strVal val="#ppt_x+#ppt_w*1.125000"/>
                                          </p:val>
                                        </p:tav>
                                        <p:tav tm="100000">
                                          <p:val>
                                            <p:strVal val="#ppt_x"/>
                                          </p:val>
                                        </p:tav>
                                      </p:tavLst>
                                    </p:anim>
                                    <p:animEffect transition="in" filter="wipe(left)">
                                      <p:cBhvr>
                                        <p:cTn id="54" dur="500"/>
                                        <p:tgtEl>
                                          <p:spTgt spid="27"/>
                                        </p:tgtEl>
                                      </p:cBhvr>
                                    </p:animEffect>
                                  </p:childTnLst>
                                </p:cTn>
                              </p:par>
                              <p:par>
                                <p:cTn id="55" presetID="12" presetClass="entr" presetSubtype="2"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p:tgtEl>
                                          <p:spTgt spid="31"/>
                                        </p:tgtEl>
                                        <p:attrNameLst>
                                          <p:attrName>ppt_x</p:attrName>
                                        </p:attrNameLst>
                                      </p:cBhvr>
                                      <p:tavLst>
                                        <p:tav tm="0">
                                          <p:val>
                                            <p:strVal val="#ppt_x+#ppt_w*1.125000"/>
                                          </p:val>
                                        </p:tav>
                                        <p:tav tm="100000">
                                          <p:val>
                                            <p:strVal val="#ppt_x"/>
                                          </p:val>
                                        </p:tav>
                                      </p:tavLst>
                                    </p:anim>
                                    <p:animEffect transition="in" filter="wipe(left)">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p:tgtEl>
                                          <p:spTgt spid="21"/>
                                        </p:tgtEl>
                                        <p:attrNameLst>
                                          <p:attrName>ppt_x</p:attrName>
                                        </p:attrNameLst>
                                      </p:cBhvr>
                                      <p:tavLst>
                                        <p:tav tm="0">
                                          <p:val>
                                            <p:strVal val="#ppt_x+#ppt_w*1.125000"/>
                                          </p:val>
                                        </p:tav>
                                        <p:tav tm="100000">
                                          <p:val>
                                            <p:strVal val="#ppt_x"/>
                                          </p:val>
                                        </p:tav>
                                      </p:tavLst>
                                    </p:anim>
                                    <p:animEffect transition="in" filter="wipe(left)">
                                      <p:cBhvr>
                                        <p:cTn id="64" dur="500"/>
                                        <p:tgtEl>
                                          <p:spTgt spid="21"/>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p:tgtEl>
                                          <p:spTgt spid="28"/>
                                        </p:tgtEl>
                                        <p:attrNameLst>
                                          <p:attrName>ppt_x</p:attrName>
                                        </p:attrNameLst>
                                      </p:cBhvr>
                                      <p:tavLst>
                                        <p:tav tm="0">
                                          <p:val>
                                            <p:strVal val="#ppt_x+#ppt_w*1.125000"/>
                                          </p:val>
                                        </p:tav>
                                        <p:tav tm="100000">
                                          <p:val>
                                            <p:strVal val="#ppt_x"/>
                                          </p:val>
                                        </p:tav>
                                      </p:tavLst>
                                    </p:anim>
                                    <p:animEffect transition="in" filter="wipe(left)">
                                      <p:cBhvr>
                                        <p:cTn id="68" dur="500"/>
                                        <p:tgtEl>
                                          <p:spTgt spid="28"/>
                                        </p:tgtEl>
                                      </p:cBhvr>
                                    </p:animEffect>
                                  </p:childTnLst>
                                </p:cTn>
                              </p:par>
                              <p:par>
                                <p:cTn id="69" presetID="12" presetClass="entr" presetSubtype="2"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ppt_x</p:attrName>
                                        </p:attrNameLst>
                                      </p:cBhvr>
                                      <p:tavLst>
                                        <p:tav tm="0">
                                          <p:val>
                                            <p:strVal val="#ppt_x+#ppt_w*1.125000"/>
                                          </p:val>
                                        </p:tav>
                                        <p:tav tm="100000">
                                          <p:val>
                                            <p:strVal val="#ppt_x"/>
                                          </p:val>
                                        </p:tav>
                                      </p:tavLst>
                                    </p:anim>
                                    <p:animEffect transition="in" filter="wipe(lef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2"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p:tgtEl>
                                          <p:spTgt spid="33"/>
                                        </p:tgtEl>
                                        <p:attrNameLst>
                                          <p:attrName>ppt_x</p:attrName>
                                        </p:attrNameLst>
                                      </p:cBhvr>
                                      <p:tavLst>
                                        <p:tav tm="0">
                                          <p:val>
                                            <p:strVal val="#ppt_x+#ppt_w*1.125000"/>
                                          </p:val>
                                        </p:tav>
                                        <p:tav tm="100000">
                                          <p:val>
                                            <p:strVal val="#ppt_x"/>
                                          </p:val>
                                        </p:tav>
                                      </p:tavLst>
                                    </p:anim>
                                    <p:animEffect transition="in" filter="wipe(left)">
                                      <p:cBhvr>
                                        <p:cTn id="78" dur="500"/>
                                        <p:tgtEl>
                                          <p:spTgt spid="33"/>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p:tgtEl>
                                          <p:spTgt spid="37"/>
                                        </p:tgtEl>
                                        <p:attrNameLst>
                                          <p:attrName>ppt_x</p:attrName>
                                        </p:attrNameLst>
                                      </p:cBhvr>
                                      <p:tavLst>
                                        <p:tav tm="0">
                                          <p:val>
                                            <p:strVal val="#ppt_x+#ppt_w*1.125000"/>
                                          </p:val>
                                        </p:tav>
                                        <p:tav tm="100000">
                                          <p:val>
                                            <p:strVal val="#ppt_x"/>
                                          </p:val>
                                        </p:tav>
                                      </p:tavLst>
                                    </p:anim>
                                    <p:animEffect transition="in" filter="wipe(left)">
                                      <p:cBhvr>
                                        <p:cTn id="82" dur="500"/>
                                        <p:tgtEl>
                                          <p:spTgt spid="37"/>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p:tgtEl>
                                          <p:spTgt spid="38"/>
                                        </p:tgtEl>
                                        <p:attrNameLst>
                                          <p:attrName>ppt_x</p:attrName>
                                        </p:attrNameLst>
                                      </p:cBhvr>
                                      <p:tavLst>
                                        <p:tav tm="0">
                                          <p:val>
                                            <p:strVal val="#ppt_x+#ppt_w*1.125000"/>
                                          </p:val>
                                        </p:tav>
                                        <p:tav tm="100000">
                                          <p:val>
                                            <p:strVal val="#ppt_x"/>
                                          </p:val>
                                        </p:tav>
                                      </p:tavLst>
                                    </p:anim>
                                    <p:animEffect transition="in" filter="wipe(left)">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2"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p:tgtEl>
                                          <p:spTgt spid="34"/>
                                        </p:tgtEl>
                                        <p:attrNameLst>
                                          <p:attrName>ppt_x</p:attrName>
                                        </p:attrNameLst>
                                      </p:cBhvr>
                                      <p:tavLst>
                                        <p:tav tm="0">
                                          <p:val>
                                            <p:strVal val="#ppt_x+#ppt_w*1.125000"/>
                                          </p:val>
                                        </p:tav>
                                        <p:tav tm="100000">
                                          <p:val>
                                            <p:strVal val="#ppt_x"/>
                                          </p:val>
                                        </p:tav>
                                      </p:tavLst>
                                    </p:anim>
                                    <p:animEffect transition="in" filter="wipe(left)">
                                      <p:cBhvr>
                                        <p:cTn id="92" dur="500"/>
                                        <p:tgtEl>
                                          <p:spTgt spid="34"/>
                                        </p:tgtEl>
                                      </p:cBhvr>
                                    </p:animEffect>
                                  </p:childTnLst>
                                </p:cTn>
                              </p:par>
                              <p:par>
                                <p:cTn id="93" presetID="12" presetClass="entr" presetSubtype="2"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p:tgtEl>
                                          <p:spTgt spid="35"/>
                                        </p:tgtEl>
                                        <p:attrNameLst>
                                          <p:attrName>ppt_x</p:attrName>
                                        </p:attrNameLst>
                                      </p:cBhvr>
                                      <p:tavLst>
                                        <p:tav tm="0">
                                          <p:val>
                                            <p:strVal val="#ppt_x+#ppt_w*1.125000"/>
                                          </p:val>
                                        </p:tav>
                                        <p:tav tm="100000">
                                          <p:val>
                                            <p:strVal val="#ppt_x"/>
                                          </p:val>
                                        </p:tav>
                                      </p:tavLst>
                                    </p:anim>
                                    <p:animEffect transition="in" filter="wipe(left)">
                                      <p:cBhvr>
                                        <p:cTn id="96" dur="500"/>
                                        <p:tgtEl>
                                          <p:spTgt spid="35"/>
                                        </p:tgtEl>
                                      </p:cBhvr>
                                    </p:animEffect>
                                  </p:childTnLst>
                                </p:cTn>
                              </p:par>
                              <p:par>
                                <p:cTn id="97" presetID="12" presetClass="entr" presetSubtype="2"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p:tgtEl>
                                          <p:spTgt spid="36"/>
                                        </p:tgtEl>
                                        <p:attrNameLst>
                                          <p:attrName>ppt_x</p:attrName>
                                        </p:attrNameLst>
                                      </p:cBhvr>
                                      <p:tavLst>
                                        <p:tav tm="0">
                                          <p:val>
                                            <p:strVal val="#ppt_x+#ppt_w*1.125000"/>
                                          </p:val>
                                        </p:tav>
                                        <p:tav tm="100000">
                                          <p:val>
                                            <p:strVal val="#ppt_x"/>
                                          </p:val>
                                        </p:tav>
                                      </p:tavLst>
                                    </p:anim>
                                    <p:animEffect transition="in" filter="wipe(left)">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3" grpId="0" animBg="1"/>
      <p:bldP spid="24" grpId="0"/>
      <p:bldP spid="27" grpId="0"/>
      <p:bldP spid="28" grpId="0"/>
      <p:bldP spid="29" grpId="0" animBg="1"/>
      <p:bldP spid="34" grpId="0"/>
      <p:bldP spid="35" grpId="0"/>
      <p:bldP spid="36" grpId="0" animBg="1"/>
      <p:bldP spid="37" grpId="0"/>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9849C3CC-9D50-6B45-2752-F79941EFB0AF}"/>
              </a:ext>
            </a:extLst>
          </p:cNvPr>
          <p:cNvSpPr>
            <a:spLocks noGrp="1"/>
          </p:cNvSpPr>
          <p:nvPr>
            <p:ph type="title"/>
          </p:nvPr>
        </p:nvSpPr>
        <p:spPr/>
        <p:txBody>
          <a:bodyPr/>
          <a:lstStyle/>
          <a:p>
            <a:r>
              <a:rPr lang="it-IT" dirty="0" err="1"/>
              <a:t>AlexNet</a:t>
            </a:r>
            <a:endParaRPr lang="it-IT" dirty="0"/>
          </a:p>
        </p:txBody>
      </p:sp>
      <p:sp>
        <p:nvSpPr>
          <p:cNvPr id="3" name="Segnaposto testo 2">
            <a:extLst>
              <a:ext uri="{FF2B5EF4-FFF2-40B4-BE49-F238E27FC236}">
                <a16:creationId xmlns:a16="http://schemas.microsoft.com/office/drawing/2014/main" id="{DB97D757-BF03-4E02-E6B7-6FB146535F1E}"/>
              </a:ext>
            </a:extLst>
          </p:cNvPr>
          <p:cNvSpPr>
            <a:spLocks noGrp="1"/>
          </p:cNvSpPr>
          <p:nvPr>
            <p:ph type="body" idx="1"/>
          </p:nvPr>
        </p:nvSpPr>
        <p:spPr>
          <a:xfrm>
            <a:off x="2334322" y="737638"/>
            <a:ext cx="6628444" cy="4240924"/>
          </a:xfrm>
        </p:spPr>
        <p:txBody>
          <a:bodyPr/>
          <a:lstStyle/>
          <a:p>
            <a:r>
              <a:rPr lang="it-IT" dirty="0" err="1"/>
              <a:t>AlexNet</a:t>
            </a:r>
            <a:r>
              <a:rPr lang="it-IT" dirty="0"/>
              <a:t> ha ottenuto risultati rivoluzionari nel </a:t>
            </a:r>
            <a:r>
              <a:rPr lang="it-IT" dirty="0" err="1"/>
              <a:t>ImageNet</a:t>
            </a:r>
            <a:r>
              <a:rPr lang="it-IT" dirty="0"/>
              <a:t> Large Scale Visual </a:t>
            </a:r>
            <a:r>
              <a:rPr lang="it-IT" dirty="0" err="1"/>
              <a:t>Recognition</a:t>
            </a:r>
            <a:r>
              <a:rPr lang="it-IT" dirty="0"/>
              <a:t> Challenge (ILSVRC) del 2012, raggiungendo un tasso di errore top-5 del 15.3% </a:t>
            </a:r>
          </a:p>
          <a:p>
            <a:r>
              <a:rPr lang="it-IT" dirty="0"/>
              <a:t>Il tasso di errore top-5 si riferisce alla percentuale di volte che la classe corretta non è presente tra le prime cinque classi predette dal modello</a:t>
            </a:r>
          </a:p>
          <a:p>
            <a:r>
              <a:rPr lang="it-IT" dirty="0"/>
              <a:t>Questi risultati hanno segnato un prima e un dopo nel campo della visione artificiale, dimostrando l'efficacia delle reti neurali </a:t>
            </a:r>
            <a:r>
              <a:rPr lang="it-IT" dirty="0" err="1"/>
              <a:t>convoluzionali</a:t>
            </a:r>
            <a:r>
              <a:rPr lang="it-IT" dirty="0"/>
              <a:t> (CNN) per il compito di riconoscimento di immagini su larga scala. </a:t>
            </a:r>
          </a:p>
          <a:p>
            <a:r>
              <a:rPr lang="it-IT" dirty="0"/>
              <a:t>L'impatto di </a:t>
            </a:r>
            <a:r>
              <a:rPr lang="it-IT" dirty="0" err="1"/>
              <a:t>AlexNet</a:t>
            </a:r>
            <a:r>
              <a:rPr lang="it-IT" dirty="0"/>
              <a:t> è stato tale da stimolare un notevole interesse verso l'apprendimento profondo (deep learning) in una varietà di applicazioni di intelligenza artificiale</a:t>
            </a:r>
          </a:p>
        </p:txBody>
      </p:sp>
    </p:spTree>
    <p:extLst>
      <p:ext uri="{BB962C8B-B14F-4D97-AF65-F5344CB8AC3E}">
        <p14:creationId xmlns:p14="http://schemas.microsoft.com/office/powerpoint/2010/main" val="261162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8F6BB8B0-C3FA-F660-8C12-50EAFE0B50EC}"/>
              </a:ext>
            </a:extLst>
          </p:cNvPr>
          <p:cNvSpPr>
            <a:spLocks noGrp="1"/>
          </p:cNvSpPr>
          <p:nvPr>
            <p:ph type="title"/>
          </p:nvPr>
        </p:nvSpPr>
        <p:spPr/>
        <p:txBody>
          <a:bodyPr/>
          <a:lstStyle/>
          <a:p>
            <a:r>
              <a:rPr lang="it-IT" dirty="0" err="1"/>
              <a:t>AlexNet</a:t>
            </a:r>
            <a:r>
              <a:rPr lang="it-IT" dirty="0"/>
              <a:t>: addestramento</a:t>
            </a:r>
          </a:p>
        </p:txBody>
      </p:sp>
      <p:sp>
        <p:nvSpPr>
          <p:cNvPr id="12" name="CasellaDiTesto 11">
            <a:extLst>
              <a:ext uri="{FF2B5EF4-FFF2-40B4-BE49-F238E27FC236}">
                <a16:creationId xmlns:a16="http://schemas.microsoft.com/office/drawing/2014/main" id="{5A296945-0A01-FF74-A399-8D6BE51BDC26}"/>
              </a:ext>
            </a:extLst>
          </p:cNvPr>
          <p:cNvSpPr txBox="1"/>
          <p:nvPr/>
        </p:nvSpPr>
        <p:spPr>
          <a:xfrm>
            <a:off x="1890153" y="3022252"/>
            <a:ext cx="1576072" cy="1384995"/>
          </a:xfrm>
          <a:prstGeom prst="rect">
            <a:avLst/>
          </a:prstGeom>
          <a:noFill/>
        </p:spPr>
        <p:txBody>
          <a:bodyPr wrap="none" rtlCol="0">
            <a:spAutoFit/>
          </a:bodyPr>
          <a:lstStyle/>
          <a:p>
            <a:r>
              <a:rPr lang="it-IT" b="1" dirty="0">
                <a:latin typeface="+mj-lt"/>
              </a:rPr>
              <a:t>Addestramento</a:t>
            </a:r>
          </a:p>
          <a:p>
            <a:r>
              <a:rPr lang="it-IT" b="1" dirty="0">
                <a:latin typeface="+mj-lt"/>
              </a:rPr>
              <a:t>su due NVIDIA</a:t>
            </a:r>
          </a:p>
          <a:p>
            <a:r>
              <a:rPr lang="it-IT" b="1" dirty="0">
                <a:latin typeface="+mj-lt"/>
              </a:rPr>
              <a:t>GTX 580S (costo</a:t>
            </a:r>
          </a:p>
          <a:p>
            <a:r>
              <a:rPr lang="it-IT" b="1" dirty="0">
                <a:latin typeface="+mj-lt"/>
              </a:rPr>
              <a:t>circa 500 $ </a:t>
            </a:r>
          </a:p>
          <a:p>
            <a:r>
              <a:rPr lang="it-IT" b="1" dirty="0">
                <a:latin typeface="+mj-lt"/>
              </a:rPr>
              <a:t>ognuna) per </a:t>
            </a:r>
          </a:p>
          <a:p>
            <a:r>
              <a:rPr lang="it-IT" b="1" dirty="0">
                <a:latin typeface="+mj-lt"/>
              </a:rPr>
              <a:t>circa 6 giorni</a:t>
            </a:r>
          </a:p>
        </p:txBody>
      </p:sp>
      <p:sp>
        <p:nvSpPr>
          <p:cNvPr id="13" name="Freccia destra con strisce 12">
            <a:extLst>
              <a:ext uri="{FF2B5EF4-FFF2-40B4-BE49-F238E27FC236}">
                <a16:creationId xmlns:a16="http://schemas.microsoft.com/office/drawing/2014/main" id="{29E9856C-238F-B80B-B5B8-BF170C92607E}"/>
              </a:ext>
            </a:extLst>
          </p:cNvPr>
          <p:cNvSpPr/>
          <p:nvPr/>
        </p:nvSpPr>
        <p:spPr>
          <a:xfrm>
            <a:off x="2176315" y="2571750"/>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48FBCB2-CB33-A40E-27A3-0CDFE7AD0E85}"/>
              </a:ext>
            </a:extLst>
          </p:cNvPr>
          <p:cNvSpPr txBox="1"/>
          <p:nvPr/>
        </p:nvSpPr>
        <p:spPr>
          <a:xfrm>
            <a:off x="137120" y="2184134"/>
            <a:ext cx="1364476" cy="1384995"/>
          </a:xfrm>
          <a:prstGeom prst="rect">
            <a:avLst/>
          </a:prstGeom>
          <a:noFill/>
        </p:spPr>
        <p:txBody>
          <a:bodyPr wrap="none" rtlCol="0">
            <a:spAutoFit/>
          </a:bodyPr>
          <a:lstStyle/>
          <a:p>
            <a:r>
              <a:rPr lang="it-IT" b="1" dirty="0">
                <a:latin typeface="+mj-lt"/>
              </a:rPr>
              <a:t>Dataset di</a:t>
            </a:r>
          </a:p>
          <a:p>
            <a:r>
              <a:rPr lang="it-IT" b="1" dirty="0">
                <a:latin typeface="+mj-lt"/>
              </a:rPr>
              <a:t>1,2 milioni </a:t>
            </a:r>
          </a:p>
          <a:p>
            <a:r>
              <a:rPr lang="it-IT" b="1" dirty="0">
                <a:latin typeface="+mj-lt"/>
              </a:rPr>
              <a:t>di immagini</a:t>
            </a:r>
          </a:p>
          <a:p>
            <a:r>
              <a:rPr lang="it-IT" b="1" dirty="0">
                <a:latin typeface="+mj-lt"/>
              </a:rPr>
              <a:t>appartenenti </a:t>
            </a:r>
          </a:p>
          <a:p>
            <a:r>
              <a:rPr lang="it-IT" b="1" dirty="0">
                <a:latin typeface="+mj-lt"/>
              </a:rPr>
              <a:t>a 1000</a:t>
            </a:r>
          </a:p>
          <a:p>
            <a:r>
              <a:rPr lang="it-IT" b="1" dirty="0">
                <a:latin typeface="+mj-lt"/>
              </a:rPr>
              <a:t>categorie</a:t>
            </a:r>
          </a:p>
        </p:txBody>
      </p:sp>
      <p:pic>
        <p:nvPicPr>
          <p:cNvPr id="15" name="Immagine 14" descr="Immagine che contiene cerchio, simbolo, linea, arte&#10;&#10;Descrizione generata automaticamente">
            <a:extLst>
              <a:ext uri="{FF2B5EF4-FFF2-40B4-BE49-F238E27FC236}">
                <a16:creationId xmlns:a16="http://schemas.microsoft.com/office/drawing/2014/main" id="{81A8BB73-D167-DE7A-EFF6-A82145E367E5}"/>
              </a:ext>
            </a:extLst>
          </p:cNvPr>
          <p:cNvPicPr>
            <a:picLocks noChangeAspect="1"/>
          </p:cNvPicPr>
          <p:nvPr/>
        </p:nvPicPr>
        <p:blipFill>
          <a:blip r:embed="rId3"/>
          <a:stretch>
            <a:fillRect/>
          </a:stretch>
        </p:blipFill>
        <p:spPr>
          <a:xfrm>
            <a:off x="3798309" y="1936059"/>
            <a:ext cx="1713020" cy="1713020"/>
          </a:xfrm>
          <a:prstGeom prst="rect">
            <a:avLst/>
          </a:prstGeom>
        </p:spPr>
      </p:pic>
      <p:sp>
        <p:nvSpPr>
          <p:cNvPr id="16" name="CasellaDiTesto 15">
            <a:extLst>
              <a:ext uri="{FF2B5EF4-FFF2-40B4-BE49-F238E27FC236}">
                <a16:creationId xmlns:a16="http://schemas.microsoft.com/office/drawing/2014/main" id="{5B65D6A7-E324-E235-6787-4A759275679A}"/>
              </a:ext>
            </a:extLst>
          </p:cNvPr>
          <p:cNvSpPr txBox="1"/>
          <p:nvPr/>
        </p:nvSpPr>
        <p:spPr>
          <a:xfrm>
            <a:off x="6011053" y="3007928"/>
            <a:ext cx="989373" cy="307777"/>
          </a:xfrm>
          <a:prstGeom prst="rect">
            <a:avLst/>
          </a:prstGeom>
          <a:noFill/>
        </p:spPr>
        <p:txBody>
          <a:bodyPr wrap="none" rtlCol="0">
            <a:spAutoFit/>
          </a:bodyPr>
          <a:lstStyle/>
          <a:p>
            <a:r>
              <a:rPr lang="it-IT" b="1" dirty="0">
                <a:latin typeface="+mj-lt"/>
              </a:rPr>
              <a:t>Inferenza</a:t>
            </a:r>
          </a:p>
        </p:txBody>
      </p:sp>
      <p:sp>
        <p:nvSpPr>
          <p:cNvPr id="17" name="Freccia destra con strisce 16">
            <a:extLst>
              <a:ext uri="{FF2B5EF4-FFF2-40B4-BE49-F238E27FC236}">
                <a16:creationId xmlns:a16="http://schemas.microsoft.com/office/drawing/2014/main" id="{8329F3A4-B553-5D8E-85F4-F1B21C7F2ED2}"/>
              </a:ext>
            </a:extLst>
          </p:cNvPr>
          <p:cNvSpPr/>
          <p:nvPr/>
        </p:nvSpPr>
        <p:spPr>
          <a:xfrm>
            <a:off x="6064626" y="2550252"/>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Elemento grafico 17" descr="Singolo ingranaggio con riempimento a tinta unita">
            <a:extLst>
              <a:ext uri="{FF2B5EF4-FFF2-40B4-BE49-F238E27FC236}">
                <a16:creationId xmlns:a16="http://schemas.microsoft.com/office/drawing/2014/main" id="{24EF6F85-A71A-496B-0645-00A83A6B2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98731" y="1684874"/>
            <a:ext cx="926401" cy="926401"/>
          </a:xfrm>
          <a:prstGeom prst="rect">
            <a:avLst/>
          </a:prstGeom>
        </p:spPr>
      </p:pic>
      <p:sp>
        <p:nvSpPr>
          <p:cNvPr id="26" name="CasellaDiTesto 25">
            <a:extLst>
              <a:ext uri="{FF2B5EF4-FFF2-40B4-BE49-F238E27FC236}">
                <a16:creationId xmlns:a16="http://schemas.microsoft.com/office/drawing/2014/main" id="{CA1C7839-62B6-E385-59D2-273F07916849}"/>
              </a:ext>
            </a:extLst>
          </p:cNvPr>
          <p:cNvSpPr txBox="1"/>
          <p:nvPr/>
        </p:nvSpPr>
        <p:spPr>
          <a:xfrm>
            <a:off x="4030293" y="3569129"/>
            <a:ext cx="1249060" cy="523220"/>
          </a:xfrm>
          <a:prstGeom prst="rect">
            <a:avLst/>
          </a:prstGeom>
          <a:noFill/>
        </p:spPr>
        <p:txBody>
          <a:bodyPr wrap="none" rtlCol="0">
            <a:spAutoFit/>
          </a:bodyPr>
          <a:lstStyle/>
          <a:p>
            <a:pPr algn="ctr"/>
            <a:r>
              <a:rPr lang="it-IT" b="1" dirty="0">
                <a:solidFill>
                  <a:srgbClr val="0432FF"/>
                </a:solidFill>
                <a:latin typeface="+mj-lt"/>
              </a:rPr>
              <a:t>60 milioni </a:t>
            </a:r>
          </a:p>
          <a:p>
            <a:pPr algn="ctr"/>
            <a:r>
              <a:rPr lang="it-IT" b="1" dirty="0">
                <a:solidFill>
                  <a:srgbClr val="0432FF"/>
                </a:solidFill>
                <a:latin typeface="+mj-lt"/>
              </a:rPr>
              <a:t>di parametri</a:t>
            </a:r>
          </a:p>
        </p:txBody>
      </p:sp>
      <p:sp>
        <p:nvSpPr>
          <p:cNvPr id="27" name="CasellaDiTesto 26">
            <a:extLst>
              <a:ext uri="{FF2B5EF4-FFF2-40B4-BE49-F238E27FC236}">
                <a16:creationId xmlns:a16="http://schemas.microsoft.com/office/drawing/2014/main" id="{60F67C4C-F646-0FA3-2FFB-72ED242D02E1}"/>
              </a:ext>
            </a:extLst>
          </p:cNvPr>
          <p:cNvSpPr txBox="1"/>
          <p:nvPr/>
        </p:nvSpPr>
        <p:spPr>
          <a:xfrm>
            <a:off x="7532173" y="1561462"/>
            <a:ext cx="1612942" cy="2462213"/>
          </a:xfrm>
          <a:prstGeom prst="rect">
            <a:avLst/>
          </a:prstGeom>
          <a:noFill/>
        </p:spPr>
        <p:txBody>
          <a:bodyPr wrap="none" rtlCol="0">
            <a:spAutoFit/>
          </a:bodyPr>
          <a:lstStyle/>
          <a:p>
            <a:r>
              <a:rPr lang="it-IT" b="1" dirty="0">
                <a:solidFill>
                  <a:srgbClr val="00B050"/>
                </a:solidFill>
                <a:latin typeface="+mj-lt"/>
              </a:rPr>
              <a:t>Vince la </a:t>
            </a:r>
          </a:p>
          <a:p>
            <a:r>
              <a:rPr lang="it-IT" b="1" dirty="0">
                <a:solidFill>
                  <a:srgbClr val="00B050"/>
                </a:solidFill>
                <a:latin typeface="+mj-lt"/>
              </a:rPr>
              <a:t>competizione </a:t>
            </a:r>
          </a:p>
          <a:p>
            <a:r>
              <a:rPr lang="it-IT" b="1" dirty="0">
                <a:solidFill>
                  <a:srgbClr val="00B050"/>
                </a:solidFill>
                <a:latin typeface="+mj-lt"/>
              </a:rPr>
              <a:t>ILSVRC nel</a:t>
            </a:r>
          </a:p>
          <a:p>
            <a:r>
              <a:rPr lang="it-IT" b="1" dirty="0">
                <a:solidFill>
                  <a:srgbClr val="00B050"/>
                </a:solidFill>
                <a:latin typeface="+mj-lt"/>
              </a:rPr>
              <a:t>2012 con  tasso </a:t>
            </a:r>
          </a:p>
          <a:p>
            <a:r>
              <a:rPr lang="it-IT" b="1" dirty="0">
                <a:solidFill>
                  <a:srgbClr val="00B050"/>
                </a:solidFill>
                <a:latin typeface="+mj-lt"/>
              </a:rPr>
              <a:t>di errore top-5 </a:t>
            </a:r>
          </a:p>
          <a:p>
            <a:r>
              <a:rPr lang="it-IT" b="1" dirty="0">
                <a:solidFill>
                  <a:srgbClr val="00B050"/>
                </a:solidFill>
                <a:latin typeface="+mj-lt"/>
              </a:rPr>
              <a:t>del 15.3%</a:t>
            </a:r>
          </a:p>
          <a:p>
            <a:r>
              <a:rPr lang="it-IT" b="1" dirty="0">
                <a:solidFill>
                  <a:srgbClr val="00B050"/>
                </a:solidFill>
                <a:latin typeface="+mj-lt"/>
              </a:rPr>
              <a:t>contro il 26,2%</a:t>
            </a:r>
          </a:p>
          <a:p>
            <a:r>
              <a:rPr lang="it-IT" b="1" dirty="0">
                <a:solidFill>
                  <a:srgbClr val="00B050"/>
                </a:solidFill>
                <a:latin typeface="+mj-lt"/>
              </a:rPr>
              <a:t>del 2011 e </a:t>
            </a:r>
          </a:p>
          <a:p>
            <a:r>
              <a:rPr lang="it-IT" b="1" dirty="0">
                <a:solidFill>
                  <a:srgbClr val="00B050"/>
                </a:solidFill>
                <a:latin typeface="+mj-lt"/>
              </a:rPr>
              <a:t>paragonabile </a:t>
            </a:r>
          </a:p>
          <a:p>
            <a:r>
              <a:rPr lang="it-IT" b="1" dirty="0">
                <a:solidFill>
                  <a:srgbClr val="00B050"/>
                </a:solidFill>
                <a:latin typeface="+mj-lt"/>
              </a:rPr>
              <a:t>con il 5-10 di un </a:t>
            </a:r>
          </a:p>
          <a:p>
            <a:r>
              <a:rPr lang="it-IT" b="1" dirty="0">
                <a:solidFill>
                  <a:srgbClr val="00B050"/>
                </a:solidFill>
                <a:latin typeface="+mj-lt"/>
              </a:rPr>
              <a:t>essere umano</a:t>
            </a:r>
          </a:p>
        </p:txBody>
      </p:sp>
    </p:spTree>
    <p:extLst>
      <p:ext uri="{BB962C8B-B14F-4D97-AF65-F5344CB8AC3E}">
        <p14:creationId xmlns:p14="http://schemas.microsoft.com/office/powerpoint/2010/main" val="3033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ppt_x</p:attrName>
                                        </p:attrNameLst>
                                      </p:cBhvr>
                                      <p:tavLst>
                                        <p:tav tm="0">
                                          <p:val>
                                            <p:strVal val="#ppt_x+#ppt_w*1.125000"/>
                                          </p:val>
                                        </p:tav>
                                        <p:tav tm="100000">
                                          <p:val>
                                            <p:strVal val="#ppt_x"/>
                                          </p:val>
                                        </p:tav>
                                      </p:tavLst>
                                    </p:anim>
                                    <p:animEffect transition="in" filter="wipe(left)">
                                      <p:cBhvr>
                                        <p:cTn id="14" dur="500"/>
                                        <p:tgtEl>
                                          <p:spTgt spid="12"/>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par>
                                <p:cTn id="19" presetID="12" presetClass="entr" presetSubtype="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left)">
                                      <p:cBhvr>
                                        <p:cTn id="2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3" presetID="8" presetClass="emph" presetSubtype="0" repeatCount="indefinite" fill="hold" nodeType="withEffect">
                                  <p:stCondLst>
                                    <p:cond delay="0"/>
                                  </p:stCondLst>
                                  <p:endCondLst>
                                    <p:cond evt="onNext" delay="0">
                                      <p:tgtEl>
                                        <p:sldTgt/>
                                      </p:tgtEl>
                                    </p:cond>
                                  </p:endCondLst>
                                  <p:childTnLst>
                                    <p:animRot by="21600000">
                                      <p:cBhvr>
                                        <p:cTn id="24" dur="2000" fill="hold"/>
                                        <p:tgtEl>
                                          <p:spTgt spid="18"/>
                                        </p:tgtEl>
                                        <p:attrNameLst>
                                          <p:attrName>r</p:attrName>
                                        </p:attrNameLst>
                                      </p:cBhvr>
                                    </p:animRo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left)">
                                      <p:cBhvr>
                                        <p:cTn id="30" dur="500"/>
                                        <p:tgtEl>
                                          <p:spTgt spid="15"/>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ppt_x</p:attrName>
                                        </p:attrNameLst>
                                      </p:cBhvr>
                                      <p:tavLst>
                                        <p:tav tm="0">
                                          <p:val>
                                            <p:strVal val="#ppt_x+#ppt_w*1.125000"/>
                                          </p:val>
                                        </p:tav>
                                        <p:tav tm="100000">
                                          <p:val>
                                            <p:strVal val="#ppt_x"/>
                                          </p:val>
                                        </p:tav>
                                      </p:tavLst>
                                    </p:anim>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ppt_x</p:attrName>
                                        </p:attrNameLst>
                                      </p:cBhvr>
                                      <p:tavLst>
                                        <p:tav tm="0">
                                          <p:val>
                                            <p:strVal val="#ppt_x+#ppt_w*1.125000"/>
                                          </p:val>
                                        </p:tav>
                                        <p:tav tm="100000">
                                          <p:val>
                                            <p:strVal val="#ppt_x"/>
                                          </p:val>
                                        </p:tav>
                                      </p:tavLst>
                                    </p:anim>
                                    <p:animEffect transition="in" filter="wipe(left)">
                                      <p:cBhvr>
                                        <p:cTn id="40" dur="500"/>
                                        <p:tgtEl>
                                          <p:spTgt spid="16"/>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ppt_x</p:attrName>
                                        </p:attrNameLst>
                                      </p:cBhvr>
                                      <p:tavLst>
                                        <p:tav tm="0">
                                          <p:val>
                                            <p:strVal val="#ppt_x+#ppt_w*1.125000"/>
                                          </p:val>
                                        </p:tav>
                                        <p:tav tm="100000">
                                          <p:val>
                                            <p:strVal val="#ppt_x"/>
                                          </p:val>
                                        </p:tav>
                                      </p:tavLst>
                                    </p:anim>
                                    <p:animEffect transition="in" filter="wipe(left)">
                                      <p:cBhvr>
                                        <p:cTn id="44" dur="500"/>
                                        <p:tgtEl>
                                          <p:spTgt spid="17"/>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ppt_x</p:attrName>
                                        </p:attrNameLst>
                                      </p:cBhvr>
                                      <p:tavLst>
                                        <p:tav tm="0">
                                          <p:val>
                                            <p:strVal val="#ppt_x+#ppt_w*1.125000"/>
                                          </p:val>
                                        </p:tav>
                                        <p:tav tm="100000">
                                          <p:val>
                                            <p:strVal val="#ppt_x"/>
                                          </p:val>
                                        </p:tav>
                                      </p:tavLst>
                                    </p:anim>
                                    <p:animEffect transition="in" filter="wipe(lef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6" grpId="0"/>
      <p:bldP spid="17" grpId="0" animBg="1"/>
      <p:bldP spid="26" grpId="0"/>
      <p:bldP spid="27" grpId="0"/>
    </p:bldLst>
  </p:timing>
</p:sld>
</file>

<file path=ppt/theme/theme1.xml><?xml version="1.0" encoding="utf-8"?>
<a:theme xmlns:a="http://schemas.openxmlformats.org/drawingml/2006/main" name="Tech Business Conference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29838</TotalTime>
  <Words>15698</Words>
  <Application>Microsoft Macintosh PowerPoint</Application>
  <PresentationFormat>Presentazione su schermo (16:9)</PresentationFormat>
  <Paragraphs>725</Paragraphs>
  <Slides>48</Slides>
  <Notes>31</Notes>
  <HiddenSlides>0</HiddenSlides>
  <MMClips>2</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48</vt:i4>
      </vt:variant>
    </vt:vector>
  </HeadingPairs>
  <TitlesOfParts>
    <vt:vector size="58" baseType="lpstr">
      <vt:lpstr>Arial</vt:lpstr>
      <vt:lpstr>Bebas Neue</vt:lpstr>
      <vt:lpstr>Cambria Math</vt:lpstr>
      <vt:lpstr>Century Gothic</vt:lpstr>
      <vt:lpstr>DM Serif Display</vt:lpstr>
      <vt:lpstr>Font di sistema regolare</vt:lpstr>
      <vt:lpstr>Open Sans</vt:lpstr>
      <vt:lpstr>Verdana</vt:lpstr>
      <vt:lpstr>Wingdings</vt:lpstr>
      <vt:lpstr>Tech Business Conference by Slidesgo</vt:lpstr>
      <vt:lpstr>GenAI</vt:lpstr>
      <vt:lpstr>Antonio Montano</vt:lpstr>
      <vt:lpstr>Presentazione standard di PowerPoint</vt:lpstr>
      <vt:lpstr>Il contesto</vt:lpstr>
      <vt:lpstr>IA discriminativa</vt:lpstr>
      <vt:lpstr>Apprendimento supervisionato</vt:lpstr>
      <vt:lpstr>Esempio di apprendimento supervisionato</vt:lpstr>
      <vt:lpstr>AlexNet</vt:lpstr>
      <vt:lpstr>AlexNet: addestramento</vt:lpstr>
      <vt:lpstr>GenAI = Generative + Artificial Intelligence</vt:lpstr>
      <vt:lpstr>GenAI = Generative + Artificial Intelligence</vt:lpstr>
      <vt:lpstr>GenAI = Generative + Artificial Intelligence</vt:lpstr>
      <vt:lpstr>Apprendimento auto-supervisionato</vt:lpstr>
      <vt:lpstr>Pre-addestramento</vt:lpstr>
      <vt:lpstr>Fine-tuning</vt:lpstr>
      <vt:lpstr>IA generativa: pre-addestramento di GPT-3</vt:lpstr>
      <vt:lpstr>Zero-shot learning</vt:lpstr>
      <vt:lpstr>Presentazione standard di PowerPoint</vt:lpstr>
      <vt:lpstr>Few-shot learning</vt:lpstr>
      <vt:lpstr>IA generativa: apprendimento con 0/1/pochi esempi in GPT-3 </vt:lpstr>
      <vt:lpstr>Aspettative sulle montagne russe</vt:lpstr>
      <vt:lpstr>Evoluzione dell’IA: i 2 inverni</vt:lpstr>
      <vt:lpstr>Evoluzione dell’IA: dagli anni ‘90 ai primi anni 2000</vt:lpstr>
      <vt:lpstr>Evoluzione dell’IA: dagli anni 2000 al 2017</vt:lpstr>
      <vt:lpstr>Evoluzione dell’IA: dal 2017 ad oggi</vt:lpstr>
      <vt:lpstr>L’evoluzione dei modelli GenAI</vt:lpstr>
      <vt:lpstr>L’evoluzione dei prodotti GenAI</vt:lpstr>
      <vt:lpstr>L’evoluzione dei modelli e prodotti GenAI</vt:lpstr>
      <vt:lpstr>Una sessione di «terapia psicologica» con Eliza</vt:lpstr>
      <vt:lpstr>Video dimostrativo del Knowledge Navigator (Apple, 1987)</vt:lpstr>
      <vt:lpstr>Valore da applicazioni di ML: oggi e a tre (?) anni</vt:lpstr>
      <vt:lpstr>Le promesse</vt:lpstr>
      <vt:lpstr>La promessa della GenAI: uno strumento polivalente </vt:lpstr>
      <vt:lpstr>Seconda promessa: agenti generativi</vt:lpstr>
      <vt:lpstr>Terza promessa: dati privati</vt:lpstr>
      <vt:lpstr>Le sfide</vt:lpstr>
      <vt:lpstr>Le sfide correnti: il livello utente</vt:lpstr>
      <vt:lpstr>Presentazione standard di PowerPoint</vt:lpstr>
      <vt:lpstr>Le sfide correnti: il livello sociale</vt:lpstr>
      <vt:lpstr>Le sfide correnti: il livello ambientale</vt:lpstr>
      <vt:lpstr>Le sfide correnti: il livello scientifico-tecnologico</vt:lpstr>
      <vt:lpstr>Il futuro</vt:lpstr>
      <vt:lpstr>L’IA è più importante dell’invenzione del fuoco</vt:lpstr>
      <vt:lpstr>Un’esplosione di produttività</vt:lpstr>
      <vt:lpstr>Conclusioni: fuoco cammina con me</vt:lpstr>
      <vt:lpstr>Trend della GenAI: sistemi composti</vt:lpstr>
      <vt:lpstr>Q &amp; A</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Business Conference</dc:title>
  <cp:lastModifiedBy>Antonio Montano</cp:lastModifiedBy>
  <cp:revision>86</cp:revision>
  <dcterms:modified xsi:type="dcterms:W3CDTF">2024-03-15T23:46:59Z</dcterms:modified>
</cp:coreProperties>
</file>